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91" r:id="rId3"/>
    <p:sldId id="257" r:id="rId4"/>
    <p:sldId id="258" r:id="rId5"/>
    <p:sldId id="267" r:id="rId6"/>
    <p:sldId id="268" r:id="rId7"/>
    <p:sldId id="297" r:id="rId8"/>
    <p:sldId id="298" r:id="rId9"/>
    <p:sldId id="260" r:id="rId10"/>
    <p:sldId id="266" r:id="rId11"/>
    <p:sldId id="296" r:id="rId12"/>
    <p:sldId id="271" r:id="rId13"/>
    <p:sldId id="272" r:id="rId14"/>
    <p:sldId id="273" r:id="rId15"/>
    <p:sldId id="262" r:id="rId16"/>
    <p:sldId id="270" r:id="rId17"/>
    <p:sldId id="269" r:id="rId18"/>
    <p:sldId id="295" r:id="rId19"/>
    <p:sldId id="263" r:id="rId20"/>
    <p:sldId id="264" r:id="rId21"/>
    <p:sldId id="265" r:id="rId22"/>
    <p:sldId id="292" r:id="rId23"/>
    <p:sldId id="274" r:id="rId24"/>
    <p:sldId id="287" r:id="rId25"/>
    <p:sldId id="276" r:id="rId26"/>
    <p:sldId id="278" r:id="rId27"/>
    <p:sldId id="275" r:id="rId28"/>
    <p:sldId id="282" r:id="rId29"/>
    <p:sldId id="286" r:id="rId30"/>
    <p:sldId id="283" r:id="rId31"/>
    <p:sldId id="293" r:id="rId32"/>
    <p:sldId id="281" r:id="rId33"/>
    <p:sldId id="288" r:id="rId34"/>
    <p:sldId id="279" r:id="rId35"/>
    <p:sldId id="280" r:id="rId36"/>
    <p:sldId id="294" r:id="rId37"/>
    <p:sldId id="284" r:id="rId38"/>
    <p:sldId id="289" r:id="rId39"/>
    <p:sldId id="285" r:id="rId40"/>
    <p:sldId id="277" r:id="rId41"/>
    <p:sldId id="29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818" autoAdjust="0"/>
  </p:normalViewPr>
  <p:slideViewPr>
    <p:cSldViewPr snapToGrid="0">
      <p:cViewPr varScale="1">
        <p:scale>
          <a:sx n="77" d="100"/>
          <a:sy n="77" d="100"/>
        </p:scale>
        <p:origin x="917" y="36"/>
      </p:cViewPr>
      <p:guideLst/>
    </p:cSldViewPr>
  </p:slideViewPr>
  <p:outlineViewPr>
    <p:cViewPr>
      <p:scale>
        <a:sx n="33" d="100"/>
        <a:sy n="33" d="100"/>
      </p:scale>
      <p:origin x="0" y="-9250"/>
    </p:cViewPr>
  </p:outlineViewPr>
  <p:notesTextViewPr>
    <p:cViewPr>
      <p:scale>
        <a:sx n="1" d="1"/>
        <a:sy n="1" d="1"/>
      </p:scale>
      <p:origin x="0" y="0"/>
    </p:cViewPr>
  </p:notesTextViewPr>
  <p:sorterViewPr>
    <p:cViewPr>
      <p:scale>
        <a:sx n="100" d="100"/>
        <a:sy n="100" d="100"/>
      </p:scale>
      <p:origin x="0" y="-749"/>
    </p:cViewPr>
  </p:sorterViewPr>
  <p:notesViewPr>
    <p:cSldViewPr snapToGrid="0">
      <p:cViewPr>
        <p:scale>
          <a:sx n="100" d="100"/>
          <a:sy n="100" d="100"/>
        </p:scale>
        <p:origin x="2398" y="-11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FDF20-C229-4BC6-824F-8574460D007D}" type="datetimeFigureOut">
              <a:rPr lang="en-US" smtClean="0"/>
              <a:t>7/17/2019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DE7DA-0B04-4EB8-BC40-E420ABD2C50F}" type="slidenum">
              <a:rPr lang="en-US" smtClean="0"/>
              <a:t>‹#›</a:t>
            </a:fld>
            <a:endParaRPr lang="en-US"/>
          </a:p>
        </p:txBody>
      </p:sp>
    </p:spTree>
    <p:extLst>
      <p:ext uri="{BB962C8B-B14F-4D97-AF65-F5344CB8AC3E}">
        <p14:creationId xmlns:p14="http://schemas.microsoft.com/office/powerpoint/2010/main" val="365365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ithub.com/crystal-lang/crystal/blob/master/src/compiler/crystal/parser.c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DE7DA-0B04-4EB8-BC40-E420ABD2C50F}" type="slidenum">
              <a:rPr lang="en-US" smtClean="0"/>
              <a:t>1</a:t>
            </a:fld>
            <a:endParaRPr lang="en-US"/>
          </a:p>
        </p:txBody>
      </p:sp>
    </p:spTree>
    <p:extLst>
      <p:ext uri="{BB962C8B-B14F-4D97-AF65-F5344CB8AC3E}">
        <p14:creationId xmlns:p14="http://schemas.microsoft.com/office/powerpoint/2010/main" val="2785769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languages have monkey patching, but Crystal uses method overloading rather than method shadowing.</a:t>
            </a:r>
          </a:p>
        </p:txBody>
      </p:sp>
      <p:sp>
        <p:nvSpPr>
          <p:cNvPr id="4" name="Slide Number Placeholder 3"/>
          <p:cNvSpPr>
            <a:spLocks noGrp="1"/>
          </p:cNvSpPr>
          <p:nvPr>
            <p:ph type="sldNum" sz="quarter" idx="5"/>
          </p:nvPr>
        </p:nvSpPr>
        <p:spPr/>
        <p:txBody>
          <a:bodyPr/>
          <a:lstStyle/>
          <a:p>
            <a:fld id="{A88DE7DA-0B04-4EB8-BC40-E420ABD2C50F}" type="slidenum">
              <a:rPr lang="en-US" smtClean="0"/>
              <a:t>25</a:t>
            </a:fld>
            <a:endParaRPr lang="en-US"/>
          </a:p>
        </p:txBody>
      </p:sp>
    </p:spTree>
    <p:extLst>
      <p:ext uri="{BB962C8B-B14F-4D97-AF65-F5344CB8AC3E}">
        <p14:creationId xmlns:p14="http://schemas.microsoft.com/office/powerpoint/2010/main" val="1287972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anose="02040502050405020303" pitchFamily="18" charset="0"/>
              </a:rPr>
              <a:t>Ruby has been a school for functional programming for decades, bridging object-oriented expectations with functional capabilities.</a:t>
            </a:r>
          </a:p>
          <a:p>
            <a:endParaRPr lang="en-US" dirty="0">
              <a:latin typeface="Georgia" panose="02040502050405020303" pitchFamily="18" charset="0"/>
            </a:endParaRPr>
          </a:p>
          <a:p>
            <a:r>
              <a:rPr lang="en-US" dirty="0">
                <a:latin typeface="Georgia" panose="02040502050405020303" pitchFamily="18" charset="0"/>
              </a:rPr>
              <a:t>Crystal continues that tradition with a similar mix. These are the simplest approaches – you can also capture blocks, etc.  Both Crystal and Ruby also support multiple mechanisms for defining lambdas and procs.</a:t>
            </a:r>
          </a:p>
          <a:p>
            <a:endParaRPr lang="en-US" dirty="0">
              <a:latin typeface="Georgia" panose="02040502050405020303" pitchFamily="18" charset="0"/>
            </a:endParaRPr>
          </a:p>
          <a:p>
            <a:r>
              <a:rPr lang="en-US" dirty="0">
                <a:latin typeface="Georgia" panose="02040502050405020303" pitchFamily="18" charset="0"/>
              </a:rPr>
              <a:t>Crystal removes lambda vs. proc distinction</a:t>
            </a:r>
          </a:p>
          <a:p>
            <a:endParaRPr lang="en-US" dirty="0">
              <a:latin typeface="Georgia" panose="02040502050405020303" pitchFamily="18" charset="0"/>
            </a:endParaRPr>
          </a:p>
          <a:p>
            <a:r>
              <a:rPr lang="en-US" dirty="0">
                <a:latin typeface="Georgia" panose="02040502050405020303" pitchFamily="18" charset="0"/>
              </a:rPr>
              <a:t>Neither, though, reliably supports tail call optimization.</a:t>
            </a:r>
          </a:p>
          <a:p>
            <a:endParaRPr lang="en-US" dirty="0"/>
          </a:p>
        </p:txBody>
      </p:sp>
      <p:sp>
        <p:nvSpPr>
          <p:cNvPr id="4" name="Slide Number Placeholder 3"/>
          <p:cNvSpPr>
            <a:spLocks noGrp="1"/>
          </p:cNvSpPr>
          <p:nvPr>
            <p:ph type="sldNum" sz="quarter" idx="5"/>
          </p:nvPr>
        </p:nvSpPr>
        <p:spPr/>
        <p:txBody>
          <a:bodyPr/>
          <a:lstStyle/>
          <a:p>
            <a:fld id="{A88DE7DA-0B04-4EB8-BC40-E420ABD2C50F}" type="slidenum">
              <a:rPr lang="en-US" smtClean="0"/>
              <a:t>26</a:t>
            </a:fld>
            <a:endParaRPr lang="en-US"/>
          </a:p>
        </p:txBody>
      </p:sp>
    </p:spTree>
    <p:extLst>
      <p:ext uri="{BB962C8B-B14F-4D97-AF65-F5344CB8AC3E}">
        <p14:creationId xmlns:p14="http://schemas.microsoft.com/office/powerpoint/2010/main" val="300727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guards and pattern matching as superpowered function signatures.</a:t>
            </a:r>
          </a:p>
          <a:p>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a:p>
            <a:r>
              <a:rPr lang="en-US" dirty="0">
                <a:latin typeface="Georgia" panose="02040502050405020303" pitchFamily="18" charset="0"/>
              </a:rPr>
              <a:t>Ruby syntax makes Erlang message-passing foundations more digestible.</a:t>
            </a:r>
          </a:p>
        </p:txBody>
      </p:sp>
      <p:sp>
        <p:nvSpPr>
          <p:cNvPr id="4" name="Slide Number Placeholder 3"/>
          <p:cNvSpPr>
            <a:spLocks noGrp="1"/>
          </p:cNvSpPr>
          <p:nvPr>
            <p:ph type="sldNum" sz="quarter" idx="5"/>
          </p:nvPr>
        </p:nvSpPr>
        <p:spPr/>
        <p:txBody>
          <a:bodyPr/>
          <a:lstStyle/>
          <a:p>
            <a:fld id="{A88DE7DA-0B04-4EB8-BC40-E420ABD2C50F}" type="slidenum">
              <a:rPr lang="en-US" smtClean="0"/>
              <a:t>27</a:t>
            </a:fld>
            <a:endParaRPr lang="en-US"/>
          </a:p>
        </p:txBody>
      </p:sp>
    </p:spTree>
    <p:extLst>
      <p:ext uri="{BB962C8B-B14F-4D97-AF65-F5344CB8AC3E}">
        <p14:creationId xmlns:p14="http://schemas.microsoft.com/office/powerpoint/2010/main" val="1824424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Pipes only apply to the first argument of a function, so you’ll need to structure your functions to play nicely with pipes if you want to use this extensively.</a:t>
            </a:r>
          </a:p>
        </p:txBody>
      </p:sp>
      <p:sp>
        <p:nvSpPr>
          <p:cNvPr id="4" name="Slide Number Placeholder 3"/>
          <p:cNvSpPr>
            <a:spLocks noGrp="1"/>
          </p:cNvSpPr>
          <p:nvPr>
            <p:ph type="sldNum" sz="quarter" idx="5"/>
          </p:nvPr>
        </p:nvSpPr>
        <p:spPr/>
        <p:txBody>
          <a:bodyPr/>
          <a:lstStyle/>
          <a:p>
            <a:fld id="{A88DE7DA-0B04-4EB8-BC40-E420ABD2C50F}" type="slidenum">
              <a:rPr lang="en-US" smtClean="0"/>
              <a:t>28</a:t>
            </a:fld>
            <a:endParaRPr lang="en-US"/>
          </a:p>
        </p:txBody>
      </p:sp>
    </p:spTree>
    <p:extLst>
      <p:ext uri="{BB962C8B-B14F-4D97-AF65-F5344CB8AC3E}">
        <p14:creationId xmlns:p14="http://schemas.microsoft.com/office/powerpoint/2010/main" val="383709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dirty="0"/>
              <a:t>Be grateful that none of these use shared memory, an especially common temptation in C-related languages.  No locks, either!</a:t>
            </a:r>
          </a:p>
          <a:p>
            <a:endParaRPr lang="en-US" dirty="0"/>
          </a:p>
          <a:p>
            <a:r>
              <a:rPr lang="en-US" dirty="0"/>
              <a:t>CSP means that channels are set up between specific fibers rather than a general message-passing clearing house, and also requires receivers to be listening. Probably more solid in single system environments, but hard to share across nodes.</a:t>
            </a:r>
          </a:p>
        </p:txBody>
      </p:sp>
      <p:sp>
        <p:nvSpPr>
          <p:cNvPr id="4" name="Slide Number Placeholder 3"/>
          <p:cNvSpPr>
            <a:spLocks noGrp="1"/>
          </p:cNvSpPr>
          <p:nvPr>
            <p:ph type="sldNum" sz="quarter" idx="5"/>
          </p:nvPr>
        </p:nvSpPr>
        <p:spPr/>
        <p:txBody>
          <a:bodyPr/>
          <a:lstStyle/>
          <a:p>
            <a:fld id="{A88DE7DA-0B04-4EB8-BC40-E420ABD2C50F}" type="slidenum">
              <a:rPr lang="en-US" smtClean="0"/>
              <a:t>29</a:t>
            </a:fld>
            <a:endParaRPr lang="en-US"/>
          </a:p>
        </p:txBody>
      </p:sp>
    </p:spTree>
    <p:extLst>
      <p:ext uri="{BB962C8B-B14F-4D97-AF65-F5344CB8AC3E}">
        <p14:creationId xmlns:p14="http://schemas.microsoft.com/office/powerpoint/2010/main" val="3984580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DOES THIS TAKE US?</a:t>
            </a:r>
          </a:p>
        </p:txBody>
      </p:sp>
      <p:sp>
        <p:nvSpPr>
          <p:cNvPr id="4" name="Slide Number Placeholder 3"/>
          <p:cNvSpPr>
            <a:spLocks noGrp="1"/>
          </p:cNvSpPr>
          <p:nvPr>
            <p:ph type="sldNum" sz="quarter" idx="5"/>
          </p:nvPr>
        </p:nvSpPr>
        <p:spPr/>
        <p:txBody>
          <a:bodyPr/>
          <a:lstStyle/>
          <a:p>
            <a:fld id="{A88DE7DA-0B04-4EB8-BC40-E420ABD2C50F}" type="slidenum">
              <a:rPr lang="en-US" smtClean="0"/>
              <a:t>30</a:t>
            </a:fld>
            <a:endParaRPr lang="en-US"/>
          </a:p>
        </p:txBody>
      </p:sp>
    </p:spTree>
    <p:extLst>
      <p:ext uri="{BB962C8B-B14F-4D97-AF65-F5344CB8AC3E}">
        <p14:creationId xmlns:p14="http://schemas.microsoft.com/office/powerpoint/2010/main" val="3161718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problem with OTP is that it sounds like impossible ridiculous magic when you describe it to someone who hasn’t worked with it before.  “Open Telecom Platform whatever!” is a common response.</a:t>
            </a:r>
          </a:p>
          <a:p>
            <a:endParaRPr lang="en-US" dirty="0"/>
          </a:p>
          <a:p>
            <a:r>
              <a:rPr lang="en-US" dirty="0"/>
              <a:t>Give Nerves for IoT a shout-out.</a:t>
            </a:r>
          </a:p>
        </p:txBody>
      </p:sp>
      <p:sp>
        <p:nvSpPr>
          <p:cNvPr id="4" name="Slide Number Placeholder 3"/>
          <p:cNvSpPr>
            <a:spLocks noGrp="1"/>
          </p:cNvSpPr>
          <p:nvPr>
            <p:ph type="sldNum" sz="quarter" idx="5"/>
          </p:nvPr>
        </p:nvSpPr>
        <p:spPr/>
        <p:txBody>
          <a:bodyPr/>
          <a:lstStyle/>
          <a:p>
            <a:fld id="{A88DE7DA-0B04-4EB8-BC40-E420ABD2C50F}" type="slidenum">
              <a:rPr lang="en-US" smtClean="0"/>
              <a:t>32</a:t>
            </a:fld>
            <a:endParaRPr lang="en-US"/>
          </a:p>
        </p:txBody>
      </p:sp>
    </p:spTree>
    <p:extLst>
      <p:ext uri="{BB962C8B-B14F-4D97-AF65-F5344CB8AC3E}">
        <p14:creationId xmlns:p14="http://schemas.microsoft.com/office/powerpoint/2010/main" val="2293470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problem with OTP is that it sounds like impossible ridiculous magic when you describe it to someone who hasn’t worked with it before.  “Open Telecom Platform whatever!” is a common response.</a:t>
            </a:r>
          </a:p>
        </p:txBody>
      </p:sp>
      <p:sp>
        <p:nvSpPr>
          <p:cNvPr id="4" name="Slide Number Placeholder 3"/>
          <p:cNvSpPr>
            <a:spLocks noGrp="1"/>
          </p:cNvSpPr>
          <p:nvPr>
            <p:ph type="sldNum" sz="quarter" idx="5"/>
          </p:nvPr>
        </p:nvSpPr>
        <p:spPr/>
        <p:txBody>
          <a:bodyPr/>
          <a:lstStyle/>
          <a:p>
            <a:fld id="{A88DE7DA-0B04-4EB8-BC40-E420ABD2C50F}" type="slidenum">
              <a:rPr lang="en-US" smtClean="0"/>
              <a:t>33</a:t>
            </a:fld>
            <a:endParaRPr lang="en-US"/>
          </a:p>
        </p:txBody>
      </p:sp>
    </p:spTree>
    <p:extLst>
      <p:ext uri="{BB962C8B-B14F-4D97-AF65-F5344CB8AC3E}">
        <p14:creationId xmlns:p14="http://schemas.microsoft.com/office/powerpoint/2010/main" val="378657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DE7DA-0B04-4EB8-BC40-E420ABD2C50F}" type="slidenum">
              <a:rPr lang="en-US" smtClean="0"/>
              <a:t>34</a:t>
            </a:fld>
            <a:endParaRPr lang="en-US"/>
          </a:p>
        </p:txBody>
      </p:sp>
    </p:spTree>
    <p:extLst>
      <p:ext uri="{BB962C8B-B14F-4D97-AF65-F5344CB8AC3E}">
        <p14:creationId xmlns:p14="http://schemas.microsoft.com/office/powerpoint/2010/main" val="266534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just because you like its mix of functional approach and practical </a:t>
            </a:r>
            <a:r>
              <a:rPr lang="en-US" dirty="0" err="1"/>
              <a:t>deployability</a:t>
            </a:r>
            <a:r>
              <a:rPr lang="en-US" dirty="0"/>
              <a:t>.</a:t>
            </a:r>
          </a:p>
        </p:txBody>
      </p:sp>
      <p:sp>
        <p:nvSpPr>
          <p:cNvPr id="4" name="Slide Number Placeholder 3"/>
          <p:cNvSpPr>
            <a:spLocks noGrp="1"/>
          </p:cNvSpPr>
          <p:nvPr>
            <p:ph type="sldNum" sz="quarter" idx="5"/>
          </p:nvPr>
        </p:nvSpPr>
        <p:spPr/>
        <p:txBody>
          <a:bodyPr/>
          <a:lstStyle/>
          <a:p>
            <a:fld id="{A88DE7DA-0B04-4EB8-BC40-E420ABD2C50F}" type="slidenum">
              <a:rPr lang="en-US" smtClean="0"/>
              <a:t>37</a:t>
            </a:fld>
            <a:endParaRPr lang="en-US"/>
          </a:p>
        </p:txBody>
      </p:sp>
    </p:spTree>
    <p:extLst>
      <p:ext uri="{BB962C8B-B14F-4D97-AF65-F5344CB8AC3E}">
        <p14:creationId xmlns:p14="http://schemas.microsoft.com/office/powerpoint/2010/main" val="3837891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also primarily a Web person.</a:t>
            </a:r>
          </a:p>
        </p:txBody>
      </p:sp>
      <p:sp>
        <p:nvSpPr>
          <p:cNvPr id="4" name="Slide Number Placeholder 3"/>
          <p:cNvSpPr>
            <a:spLocks noGrp="1"/>
          </p:cNvSpPr>
          <p:nvPr>
            <p:ph type="sldNum" sz="quarter" idx="5"/>
          </p:nvPr>
        </p:nvSpPr>
        <p:spPr/>
        <p:txBody>
          <a:bodyPr/>
          <a:lstStyle/>
          <a:p>
            <a:fld id="{A88DE7DA-0B04-4EB8-BC40-E420ABD2C50F}" type="slidenum">
              <a:rPr lang="en-US" smtClean="0"/>
              <a:t>4</a:t>
            </a:fld>
            <a:endParaRPr lang="en-US"/>
          </a:p>
        </p:txBody>
      </p:sp>
    </p:spTree>
    <p:extLst>
      <p:ext uri="{BB962C8B-B14F-4D97-AF65-F5344CB8AC3E}">
        <p14:creationId xmlns:p14="http://schemas.microsoft.com/office/powerpoint/2010/main" val="272408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just because you like its mix of functional approach and practical </a:t>
            </a:r>
            <a:r>
              <a:rPr lang="en-US" dirty="0" err="1"/>
              <a:t>deployability</a:t>
            </a:r>
            <a:r>
              <a:rPr lang="en-US" dirty="0"/>
              <a:t>.</a:t>
            </a:r>
          </a:p>
        </p:txBody>
      </p:sp>
      <p:sp>
        <p:nvSpPr>
          <p:cNvPr id="4" name="Slide Number Placeholder 3"/>
          <p:cNvSpPr>
            <a:spLocks noGrp="1"/>
          </p:cNvSpPr>
          <p:nvPr>
            <p:ph type="sldNum" sz="quarter" idx="5"/>
          </p:nvPr>
        </p:nvSpPr>
        <p:spPr/>
        <p:txBody>
          <a:bodyPr/>
          <a:lstStyle/>
          <a:p>
            <a:fld id="{A88DE7DA-0B04-4EB8-BC40-E420ABD2C50F}" type="slidenum">
              <a:rPr lang="en-US" smtClean="0"/>
              <a:t>38</a:t>
            </a:fld>
            <a:endParaRPr lang="en-US"/>
          </a:p>
        </p:txBody>
      </p:sp>
    </p:spTree>
    <p:extLst>
      <p:ext uri="{BB962C8B-B14F-4D97-AF65-F5344CB8AC3E}">
        <p14:creationId xmlns:p14="http://schemas.microsoft.com/office/powerpoint/2010/main" val="153163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simple familiarity – doesn’t just look like Ruby, but mostly behaves like it.</a:t>
            </a:r>
          </a:p>
        </p:txBody>
      </p:sp>
      <p:sp>
        <p:nvSpPr>
          <p:cNvPr id="4" name="Slide Number Placeholder 3"/>
          <p:cNvSpPr>
            <a:spLocks noGrp="1"/>
          </p:cNvSpPr>
          <p:nvPr>
            <p:ph type="sldNum" sz="quarter" idx="5"/>
          </p:nvPr>
        </p:nvSpPr>
        <p:spPr/>
        <p:txBody>
          <a:bodyPr/>
          <a:lstStyle/>
          <a:p>
            <a:fld id="{A88DE7DA-0B04-4EB8-BC40-E420ABD2C50F}" type="slidenum">
              <a:rPr lang="en-US" smtClean="0"/>
              <a:t>39</a:t>
            </a:fld>
            <a:endParaRPr lang="en-US"/>
          </a:p>
        </p:txBody>
      </p:sp>
    </p:spTree>
    <p:extLst>
      <p:ext uri="{BB962C8B-B14F-4D97-AF65-F5344CB8AC3E}">
        <p14:creationId xmlns:p14="http://schemas.microsoft.com/office/powerpoint/2010/main" val="2378518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MINASWAN continues in both places.</a:t>
            </a:r>
          </a:p>
          <a:p>
            <a:r>
              <a:rPr lang="en-US" dirty="0"/>
              <a:t>Also, like Ruby, origins outside the US and Europe – both have Latin American roots.</a:t>
            </a:r>
          </a:p>
        </p:txBody>
      </p:sp>
      <p:sp>
        <p:nvSpPr>
          <p:cNvPr id="4" name="Slide Number Placeholder 3"/>
          <p:cNvSpPr>
            <a:spLocks noGrp="1"/>
          </p:cNvSpPr>
          <p:nvPr>
            <p:ph type="sldNum" sz="quarter" idx="5"/>
          </p:nvPr>
        </p:nvSpPr>
        <p:spPr/>
        <p:txBody>
          <a:bodyPr/>
          <a:lstStyle/>
          <a:p>
            <a:fld id="{A88DE7DA-0B04-4EB8-BC40-E420ABD2C50F}" type="slidenum">
              <a:rPr lang="en-US" smtClean="0"/>
              <a:t>40</a:t>
            </a:fld>
            <a:endParaRPr lang="en-US"/>
          </a:p>
        </p:txBody>
      </p:sp>
    </p:spTree>
    <p:extLst>
      <p:ext uri="{BB962C8B-B14F-4D97-AF65-F5344CB8AC3E}">
        <p14:creationId xmlns:p14="http://schemas.microsoft.com/office/powerpoint/2010/main" val="3450274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DE7DA-0B04-4EB8-BC40-E420ABD2C50F}" type="slidenum">
              <a:rPr lang="en-US" smtClean="0"/>
              <a:t>41</a:t>
            </a:fld>
            <a:endParaRPr lang="en-US"/>
          </a:p>
        </p:txBody>
      </p:sp>
    </p:spTree>
    <p:extLst>
      <p:ext uri="{BB962C8B-B14F-4D97-AF65-F5344CB8AC3E}">
        <p14:creationId xmlns:p14="http://schemas.microsoft.com/office/powerpoint/2010/main" val="229233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be suspicious of me for covering this much territory.</a:t>
            </a:r>
          </a:p>
        </p:txBody>
      </p:sp>
      <p:sp>
        <p:nvSpPr>
          <p:cNvPr id="4" name="Slide Number Placeholder 3"/>
          <p:cNvSpPr>
            <a:spLocks noGrp="1"/>
          </p:cNvSpPr>
          <p:nvPr>
            <p:ph type="sldNum" sz="quarter" idx="5"/>
          </p:nvPr>
        </p:nvSpPr>
        <p:spPr/>
        <p:txBody>
          <a:bodyPr/>
          <a:lstStyle/>
          <a:p>
            <a:fld id="{A88DE7DA-0B04-4EB8-BC40-E420ABD2C50F}" type="slidenum">
              <a:rPr lang="en-US" smtClean="0"/>
              <a:t>5</a:t>
            </a:fld>
            <a:endParaRPr lang="en-US"/>
          </a:p>
        </p:txBody>
      </p:sp>
    </p:spTree>
    <p:extLst>
      <p:ext uri="{BB962C8B-B14F-4D97-AF65-F5344CB8AC3E}">
        <p14:creationId xmlns:p14="http://schemas.microsoft.com/office/powerpoint/2010/main" val="67611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Rubyists</a:t>
            </a:r>
            <a:r>
              <a:rPr lang="en-US" dirty="0"/>
              <a:t>?  People who have used Elixir?  All the time?  Crystal?  All the time?  Web-focused?  Love dynamic languages?  Like your types strong and static?</a:t>
            </a:r>
          </a:p>
        </p:txBody>
      </p:sp>
      <p:sp>
        <p:nvSpPr>
          <p:cNvPr id="4" name="Slide Number Placeholder 3"/>
          <p:cNvSpPr>
            <a:spLocks noGrp="1"/>
          </p:cNvSpPr>
          <p:nvPr>
            <p:ph type="sldNum" sz="quarter" idx="5"/>
          </p:nvPr>
        </p:nvSpPr>
        <p:spPr/>
        <p:txBody>
          <a:bodyPr/>
          <a:lstStyle/>
          <a:p>
            <a:fld id="{A88DE7DA-0B04-4EB8-BC40-E420ABD2C50F}" type="slidenum">
              <a:rPr lang="en-US" smtClean="0"/>
              <a:t>7</a:t>
            </a:fld>
            <a:endParaRPr lang="en-US"/>
          </a:p>
        </p:txBody>
      </p:sp>
    </p:spTree>
    <p:extLst>
      <p:ext uri="{BB962C8B-B14F-4D97-AF65-F5344CB8AC3E}">
        <p14:creationId xmlns:p14="http://schemas.microsoft.com/office/powerpoint/2010/main" val="1093257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porting the Crystal parser from Ruby to </a:t>
            </a:r>
            <a:r>
              <a:rPr lang="en-US" dirty="0">
                <a:hlinkClick r:id="rId3"/>
              </a:rPr>
              <a:t>Crystal</a:t>
            </a:r>
            <a:r>
              <a:rPr lang="en-US" dirty="0"/>
              <a:t>, Crystal refused to compile because of a possible null pointer exception. And it was correct. So in a way, Crystal found a bug in itself :-)</a:t>
            </a:r>
          </a:p>
        </p:txBody>
      </p:sp>
      <p:sp>
        <p:nvSpPr>
          <p:cNvPr id="4" name="Slide Number Placeholder 3"/>
          <p:cNvSpPr>
            <a:spLocks noGrp="1"/>
          </p:cNvSpPr>
          <p:nvPr>
            <p:ph type="sldNum" sz="quarter" idx="5"/>
          </p:nvPr>
        </p:nvSpPr>
        <p:spPr/>
        <p:txBody>
          <a:bodyPr/>
          <a:lstStyle/>
          <a:p>
            <a:fld id="{A88DE7DA-0B04-4EB8-BC40-E420ABD2C50F}" type="slidenum">
              <a:rPr lang="en-US" smtClean="0"/>
              <a:t>14</a:t>
            </a:fld>
            <a:endParaRPr lang="en-US"/>
          </a:p>
        </p:txBody>
      </p:sp>
    </p:spTree>
    <p:extLst>
      <p:ext uri="{BB962C8B-B14F-4D97-AF65-F5344CB8AC3E}">
        <p14:creationId xmlns:p14="http://schemas.microsoft.com/office/powerpoint/2010/main" val="406590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1.10 next for Elixir, point releases roughly every six months.</a:t>
            </a:r>
          </a:p>
        </p:txBody>
      </p:sp>
      <p:sp>
        <p:nvSpPr>
          <p:cNvPr id="4" name="Slide Number Placeholder 3"/>
          <p:cNvSpPr>
            <a:spLocks noGrp="1"/>
          </p:cNvSpPr>
          <p:nvPr>
            <p:ph type="sldNum" sz="quarter" idx="5"/>
          </p:nvPr>
        </p:nvSpPr>
        <p:spPr/>
        <p:txBody>
          <a:bodyPr/>
          <a:lstStyle/>
          <a:p>
            <a:fld id="{A88DE7DA-0B04-4EB8-BC40-E420ABD2C50F}" type="slidenum">
              <a:rPr lang="en-US" smtClean="0"/>
              <a:t>16</a:t>
            </a:fld>
            <a:endParaRPr lang="en-US"/>
          </a:p>
        </p:txBody>
      </p:sp>
    </p:spTree>
    <p:extLst>
      <p:ext uri="{BB962C8B-B14F-4D97-AF65-F5344CB8AC3E}">
        <p14:creationId xmlns:p14="http://schemas.microsoft.com/office/powerpoint/2010/main" val="4091596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anose="02040502050405020303" pitchFamily="18" charset="0"/>
              </a:rPr>
              <a:t>All three languages are generally readable by someone who knows any one of them.</a:t>
            </a:r>
          </a:p>
          <a:p>
            <a:endParaRPr lang="en-US" dirty="0"/>
          </a:p>
        </p:txBody>
      </p:sp>
      <p:sp>
        <p:nvSpPr>
          <p:cNvPr id="4" name="Slide Number Placeholder 3"/>
          <p:cNvSpPr>
            <a:spLocks noGrp="1"/>
          </p:cNvSpPr>
          <p:nvPr>
            <p:ph type="sldNum" sz="quarter" idx="5"/>
          </p:nvPr>
        </p:nvSpPr>
        <p:spPr/>
        <p:txBody>
          <a:bodyPr/>
          <a:lstStyle/>
          <a:p>
            <a:fld id="{A88DE7DA-0B04-4EB8-BC40-E420ABD2C50F}" type="slidenum">
              <a:rPr lang="en-US" smtClean="0"/>
              <a:t>21</a:t>
            </a:fld>
            <a:endParaRPr lang="en-US"/>
          </a:p>
        </p:txBody>
      </p:sp>
    </p:spTree>
    <p:extLst>
      <p:ext uri="{BB962C8B-B14F-4D97-AF65-F5344CB8AC3E}">
        <p14:creationId xmlns:p14="http://schemas.microsoft.com/office/powerpoint/2010/main" val="2954721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MINASWAN continues in both places.</a:t>
            </a:r>
          </a:p>
          <a:p>
            <a:r>
              <a:rPr lang="en-US" dirty="0"/>
              <a:t>Also, like Ruby, origins outside the US and Europe – both have Latin American roots.</a:t>
            </a:r>
          </a:p>
          <a:p>
            <a:r>
              <a:rPr lang="en-US" dirty="0"/>
              <a:t>gems, shards, hex</a:t>
            </a:r>
          </a:p>
          <a:p>
            <a:r>
              <a:rPr lang="en-US" dirty="0"/>
              <a:t>Rails / Amber / Phoenix</a:t>
            </a:r>
          </a:p>
        </p:txBody>
      </p:sp>
      <p:sp>
        <p:nvSpPr>
          <p:cNvPr id="4" name="Slide Number Placeholder 3"/>
          <p:cNvSpPr>
            <a:spLocks noGrp="1"/>
          </p:cNvSpPr>
          <p:nvPr>
            <p:ph type="sldNum" sz="quarter" idx="5"/>
          </p:nvPr>
        </p:nvSpPr>
        <p:spPr/>
        <p:txBody>
          <a:bodyPr/>
          <a:lstStyle/>
          <a:p>
            <a:fld id="{A88DE7DA-0B04-4EB8-BC40-E420ABD2C50F}" type="slidenum">
              <a:rPr lang="en-US" smtClean="0"/>
              <a:t>23</a:t>
            </a:fld>
            <a:endParaRPr lang="en-US"/>
          </a:p>
        </p:txBody>
      </p:sp>
    </p:spTree>
    <p:extLst>
      <p:ext uri="{BB962C8B-B14F-4D97-AF65-F5344CB8AC3E}">
        <p14:creationId xmlns:p14="http://schemas.microsoft.com/office/powerpoint/2010/main" val="52752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anose="02040502050405020303" pitchFamily="18" charset="0"/>
              </a:rPr>
              <a:t>Elixir supports tools for additional type annotations.</a:t>
            </a:r>
          </a:p>
          <a:p>
            <a:endParaRPr lang="en-US" dirty="0">
              <a:latin typeface="Georgia" panose="02040502050405020303" pitchFamily="18" charset="0"/>
            </a:endParaRPr>
          </a:p>
          <a:p>
            <a:r>
              <a:rPr lang="en-US" dirty="0">
                <a:latin typeface="Georgia" panose="02040502050405020303" pitchFamily="18" charset="0"/>
              </a:rPr>
              <a:t>Crystal’s list is abbreviated by not giving all the Int and Float types their own lines.</a:t>
            </a:r>
          </a:p>
          <a:p>
            <a:endParaRPr lang="en-US" dirty="0"/>
          </a:p>
        </p:txBody>
      </p:sp>
      <p:sp>
        <p:nvSpPr>
          <p:cNvPr id="4" name="Slide Number Placeholder 3"/>
          <p:cNvSpPr>
            <a:spLocks noGrp="1"/>
          </p:cNvSpPr>
          <p:nvPr>
            <p:ph type="sldNum" sz="quarter" idx="5"/>
          </p:nvPr>
        </p:nvSpPr>
        <p:spPr/>
        <p:txBody>
          <a:bodyPr/>
          <a:lstStyle/>
          <a:p>
            <a:fld id="{A88DE7DA-0B04-4EB8-BC40-E420ABD2C50F}" type="slidenum">
              <a:rPr lang="en-US" smtClean="0"/>
              <a:t>24</a:t>
            </a:fld>
            <a:endParaRPr lang="en-US"/>
          </a:p>
        </p:txBody>
      </p:sp>
    </p:spTree>
    <p:extLst>
      <p:ext uri="{BB962C8B-B14F-4D97-AF65-F5344CB8AC3E}">
        <p14:creationId xmlns:p14="http://schemas.microsoft.com/office/powerpoint/2010/main" val="294804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4C88C-8B57-42BB-AC6F-8F5B08B5B7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C21EE6-9C2D-4F72-A2D5-34D7349624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03077F-E296-4D1F-BDED-64600AB7B152}"/>
              </a:ext>
            </a:extLst>
          </p:cNvPr>
          <p:cNvSpPr>
            <a:spLocks noGrp="1"/>
          </p:cNvSpPr>
          <p:nvPr>
            <p:ph type="dt" sz="half" idx="10"/>
          </p:nvPr>
        </p:nvSpPr>
        <p:spPr/>
        <p:txBody>
          <a:bodyPr/>
          <a:lstStyle/>
          <a:p>
            <a:fld id="{AA1177A3-C6EA-48C3-B115-4CAC09A45A34}" type="datetimeFigureOut">
              <a:rPr lang="en-US" smtClean="0"/>
              <a:t>7/17/2019</a:t>
            </a:fld>
            <a:endParaRPr lang="en-US"/>
          </a:p>
        </p:txBody>
      </p:sp>
      <p:sp>
        <p:nvSpPr>
          <p:cNvPr id="5" name="Footer Placeholder 4">
            <a:extLst>
              <a:ext uri="{FF2B5EF4-FFF2-40B4-BE49-F238E27FC236}">
                <a16:creationId xmlns:a16="http://schemas.microsoft.com/office/drawing/2014/main" id="{0F992825-12F3-4D96-BF17-0A9B8E68D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81F16-8E8F-4B02-BF66-56899EA7CFB5}"/>
              </a:ext>
            </a:extLst>
          </p:cNvPr>
          <p:cNvSpPr>
            <a:spLocks noGrp="1"/>
          </p:cNvSpPr>
          <p:nvPr>
            <p:ph type="sldNum" sz="quarter" idx="12"/>
          </p:nvPr>
        </p:nvSpPr>
        <p:spPr/>
        <p:txBody>
          <a:bodyPr/>
          <a:lstStyle/>
          <a:p>
            <a:fld id="{BF083451-7E3B-43E5-BC75-D63FDDE3411C}" type="slidenum">
              <a:rPr lang="en-US" smtClean="0"/>
              <a:t>‹#›</a:t>
            </a:fld>
            <a:endParaRPr lang="en-US"/>
          </a:p>
        </p:txBody>
      </p:sp>
    </p:spTree>
    <p:extLst>
      <p:ext uri="{BB962C8B-B14F-4D97-AF65-F5344CB8AC3E}">
        <p14:creationId xmlns:p14="http://schemas.microsoft.com/office/powerpoint/2010/main" val="236864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EF43-39DB-4D71-B9E0-22E5E2347E96}"/>
              </a:ext>
            </a:extLst>
          </p:cNvPr>
          <p:cNvSpPr>
            <a:spLocks noGrp="1"/>
          </p:cNvSpPr>
          <p:nvPr>
            <p:ph type="title"/>
          </p:nvPr>
        </p:nvSpPr>
        <p:spPr/>
        <p:txBody>
          <a:bodyPr/>
          <a:lstStyle>
            <a:lvl1pPr>
              <a:defRPr>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304F8C0B-F54D-48AB-8689-05E6F18EF20B}"/>
              </a:ext>
            </a:extLst>
          </p:cNvPr>
          <p:cNvSpPr>
            <a:spLocks noGrp="1"/>
          </p:cNvSpPr>
          <p:nvPr>
            <p:ph type="body" orient="vert" idx="1"/>
          </p:nvPr>
        </p:nvSpPr>
        <p:spPr/>
        <p:txBody>
          <a:bodyPr vert="eaVert"/>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7DA36-3FB5-4990-9192-7DE102BF080D}"/>
              </a:ext>
            </a:extLst>
          </p:cNvPr>
          <p:cNvSpPr>
            <a:spLocks noGrp="1"/>
          </p:cNvSpPr>
          <p:nvPr>
            <p:ph type="dt" sz="half" idx="10"/>
          </p:nvPr>
        </p:nvSpPr>
        <p:spPr/>
        <p:txBody>
          <a:bodyPr/>
          <a:lstStyle>
            <a:lvl1pPr>
              <a:defRPr>
                <a:latin typeface="Georgia" panose="02040502050405020303" pitchFamily="18" charset="0"/>
              </a:defRPr>
            </a:lvl1pPr>
          </a:lstStyle>
          <a:p>
            <a:fld id="{AA1177A3-C6EA-48C3-B115-4CAC09A45A34}" type="datetimeFigureOut">
              <a:rPr lang="en-US" smtClean="0"/>
              <a:pPr/>
              <a:t>7/17/2019</a:t>
            </a:fld>
            <a:endParaRPr lang="en-US"/>
          </a:p>
        </p:txBody>
      </p:sp>
      <p:sp>
        <p:nvSpPr>
          <p:cNvPr id="5" name="Footer Placeholder 4">
            <a:extLst>
              <a:ext uri="{FF2B5EF4-FFF2-40B4-BE49-F238E27FC236}">
                <a16:creationId xmlns:a16="http://schemas.microsoft.com/office/drawing/2014/main" id="{226DC701-5042-4842-8522-5A36256494AE}"/>
              </a:ext>
            </a:extLst>
          </p:cNvPr>
          <p:cNvSpPr>
            <a:spLocks noGrp="1"/>
          </p:cNvSpPr>
          <p:nvPr>
            <p:ph type="ftr" sz="quarter" idx="11"/>
          </p:nvPr>
        </p:nvSpPr>
        <p:spPr/>
        <p:txBody>
          <a:bodyPr/>
          <a:lstStyle>
            <a:lvl1pPr>
              <a:defRPr>
                <a:latin typeface="Georgia" panose="02040502050405020303" pitchFamily="18" charset="0"/>
              </a:defRPr>
            </a:lvl1pPr>
          </a:lstStyle>
          <a:p>
            <a:endParaRPr lang="en-US"/>
          </a:p>
        </p:txBody>
      </p:sp>
      <p:sp>
        <p:nvSpPr>
          <p:cNvPr id="6" name="Slide Number Placeholder 5">
            <a:extLst>
              <a:ext uri="{FF2B5EF4-FFF2-40B4-BE49-F238E27FC236}">
                <a16:creationId xmlns:a16="http://schemas.microsoft.com/office/drawing/2014/main" id="{5AFF0F6A-1727-4DE0-AAF2-8F631AC2D2F6}"/>
              </a:ext>
            </a:extLst>
          </p:cNvPr>
          <p:cNvSpPr>
            <a:spLocks noGrp="1"/>
          </p:cNvSpPr>
          <p:nvPr>
            <p:ph type="sldNum" sz="quarter" idx="12"/>
          </p:nvPr>
        </p:nvSpPr>
        <p:spPr/>
        <p:txBody>
          <a:bodyPr/>
          <a:lstStyle>
            <a:lvl1pPr>
              <a:defRPr>
                <a:latin typeface="Georgia" panose="02040502050405020303" pitchFamily="18" charset="0"/>
              </a:defRPr>
            </a:lvl1pPr>
          </a:lstStyle>
          <a:p>
            <a:fld id="{BF083451-7E3B-43E5-BC75-D63FDDE3411C}" type="slidenum">
              <a:rPr lang="en-US" smtClean="0"/>
              <a:pPr/>
              <a:t>‹#›</a:t>
            </a:fld>
            <a:endParaRPr lang="en-US"/>
          </a:p>
        </p:txBody>
      </p:sp>
    </p:spTree>
    <p:extLst>
      <p:ext uri="{BB962C8B-B14F-4D97-AF65-F5344CB8AC3E}">
        <p14:creationId xmlns:p14="http://schemas.microsoft.com/office/powerpoint/2010/main" val="1555863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F5D910-C112-4A46-B8D8-5555AA7B99E9}"/>
              </a:ext>
            </a:extLst>
          </p:cNvPr>
          <p:cNvSpPr>
            <a:spLocks noGrp="1"/>
          </p:cNvSpPr>
          <p:nvPr>
            <p:ph type="title" orient="vert"/>
          </p:nvPr>
        </p:nvSpPr>
        <p:spPr>
          <a:xfrm>
            <a:off x="8724900" y="365125"/>
            <a:ext cx="2628900" cy="5811838"/>
          </a:xfrm>
        </p:spPr>
        <p:txBody>
          <a:bodyPr vert="eaVert"/>
          <a:lstStyle>
            <a:lvl1pPr>
              <a:defRPr>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009D183C-493E-40D2-B381-1F7E36928AD2}"/>
              </a:ext>
            </a:extLst>
          </p:cNvPr>
          <p:cNvSpPr>
            <a:spLocks noGrp="1"/>
          </p:cNvSpPr>
          <p:nvPr>
            <p:ph type="body" orient="vert" idx="1"/>
          </p:nvPr>
        </p:nvSpPr>
        <p:spPr>
          <a:xfrm>
            <a:off x="838200" y="365125"/>
            <a:ext cx="7734300" cy="5811838"/>
          </a:xfrm>
        </p:spPr>
        <p:txBody>
          <a:bodyPr vert="eaVert"/>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D738D-5B0A-4488-94C4-204AA9C438ED}"/>
              </a:ext>
            </a:extLst>
          </p:cNvPr>
          <p:cNvSpPr>
            <a:spLocks noGrp="1"/>
          </p:cNvSpPr>
          <p:nvPr>
            <p:ph type="dt" sz="half" idx="10"/>
          </p:nvPr>
        </p:nvSpPr>
        <p:spPr/>
        <p:txBody>
          <a:bodyPr/>
          <a:lstStyle>
            <a:lvl1pPr>
              <a:defRPr>
                <a:latin typeface="Georgia" panose="02040502050405020303" pitchFamily="18" charset="0"/>
              </a:defRPr>
            </a:lvl1pPr>
          </a:lstStyle>
          <a:p>
            <a:fld id="{AA1177A3-C6EA-48C3-B115-4CAC09A45A34}" type="datetimeFigureOut">
              <a:rPr lang="en-US" smtClean="0"/>
              <a:pPr/>
              <a:t>7/17/2019</a:t>
            </a:fld>
            <a:endParaRPr lang="en-US"/>
          </a:p>
        </p:txBody>
      </p:sp>
      <p:sp>
        <p:nvSpPr>
          <p:cNvPr id="5" name="Footer Placeholder 4">
            <a:extLst>
              <a:ext uri="{FF2B5EF4-FFF2-40B4-BE49-F238E27FC236}">
                <a16:creationId xmlns:a16="http://schemas.microsoft.com/office/drawing/2014/main" id="{42CEF30F-1922-4983-A9CF-C13C4AD2D50A}"/>
              </a:ext>
            </a:extLst>
          </p:cNvPr>
          <p:cNvSpPr>
            <a:spLocks noGrp="1"/>
          </p:cNvSpPr>
          <p:nvPr>
            <p:ph type="ftr" sz="quarter" idx="11"/>
          </p:nvPr>
        </p:nvSpPr>
        <p:spPr/>
        <p:txBody>
          <a:bodyPr/>
          <a:lstStyle>
            <a:lvl1pPr>
              <a:defRPr>
                <a:latin typeface="Georgia" panose="02040502050405020303" pitchFamily="18" charset="0"/>
              </a:defRPr>
            </a:lvl1pPr>
          </a:lstStyle>
          <a:p>
            <a:endParaRPr lang="en-US"/>
          </a:p>
        </p:txBody>
      </p:sp>
      <p:sp>
        <p:nvSpPr>
          <p:cNvPr id="6" name="Slide Number Placeholder 5">
            <a:extLst>
              <a:ext uri="{FF2B5EF4-FFF2-40B4-BE49-F238E27FC236}">
                <a16:creationId xmlns:a16="http://schemas.microsoft.com/office/drawing/2014/main" id="{602E4EAC-89CC-49AD-B8C1-E3A620F86A50}"/>
              </a:ext>
            </a:extLst>
          </p:cNvPr>
          <p:cNvSpPr>
            <a:spLocks noGrp="1"/>
          </p:cNvSpPr>
          <p:nvPr>
            <p:ph type="sldNum" sz="quarter" idx="12"/>
          </p:nvPr>
        </p:nvSpPr>
        <p:spPr/>
        <p:txBody>
          <a:bodyPr/>
          <a:lstStyle>
            <a:lvl1pPr>
              <a:defRPr>
                <a:latin typeface="Georgia" panose="02040502050405020303" pitchFamily="18" charset="0"/>
              </a:defRPr>
            </a:lvl1pPr>
          </a:lstStyle>
          <a:p>
            <a:fld id="{BF083451-7E3B-43E5-BC75-D63FDDE3411C}" type="slidenum">
              <a:rPr lang="en-US" smtClean="0"/>
              <a:pPr/>
              <a:t>‹#›</a:t>
            </a:fld>
            <a:endParaRPr lang="en-US"/>
          </a:p>
        </p:txBody>
      </p:sp>
    </p:spTree>
    <p:extLst>
      <p:ext uri="{BB962C8B-B14F-4D97-AF65-F5344CB8AC3E}">
        <p14:creationId xmlns:p14="http://schemas.microsoft.com/office/powerpoint/2010/main" val="194830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42F8-9722-450B-9BBF-4B94EB3F04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3594B-6AAA-4987-AD8F-0BC69E3A6A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98482-FDA8-43C0-A381-AD5171CFA1B8}"/>
              </a:ext>
            </a:extLst>
          </p:cNvPr>
          <p:cNvSpPr>
            <a:spLocks noGrp="1"/>
          </p:cNvSpPr>
          <p:nvPr>
            <p:ph type="dt" sz="half" idx="10"/>
          </p:nvPr>
        </p:nvSpPr>
        <p:spPr/>
        <p:txBody>
          <a:bodyPr/>
          <a:lstStyle/>
          <a:p>
            <a:fld id="{AA1177A3-C6EA-48C3-B115-4CAC09A45A34}" type="datetimeFigureOut">
              <a:rPr lang="en-US" smtClean="0"/>
              <a:t>7/17/2019</a:t>
            </a:fld>
            <a:endParaRPr lang="en-US"/>
          </a:p>
        </p:txBody>
      </p:sp>
      <p:sp>
        <p:nvSpPr>
          <p:cNvPr id="5" name="Footer Placeholder 4">
            <a:extLst>
              <a:ext uri="{FF2B5EF4-FFF2-40B4-BE49-F238E27FC236}">
                <a16:creationId xmlns:a16="http://schemas.microsoft.com/office/drawing/2014/main" id="{6329A4EE-2442-43A8-8E76-3EAD3A170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97BEB-FFEE-4AD2-B774-769A503347B5}"/>
              </a:ext>
            </a:extLst>
          </p:cNvPr>
          <p:cNvSpPr>
            <a:spLocks noGrp="1"/>
          </p:cNvSpPr>
          <p:nvPr>
            <p:ph type="sldNum" sz="quarter" idx="12"/>
          </p:nvPr>
        </p:nvSpPr>
        <p:spPr/>
        <p:txBody>
          <a:bodyPr/>
          <a:lstStyle/>
          <a:p>
            <a:fld id="{BF083451-7E3B-43E5-BC75-D63FDDE3411C}" type="slidenum">
              <a:rPr lang="en-US" smtClean="0"/>
              <a:t>‹#›</a:t>
            </a:fld>
            <a:endParaRPr lang="en-US"/>
          </a:p>
        </p:txBody>
      </p:sp>
    </p:spTree>
    <p:extLst>
      <p:ext uri="{BB962C8B-B14F-4D97-AF65-F5344CB8AC3E}">
        <p14:creationId xmlns:p14="http://schemas.microsoft.com/office/powerpoint/2010/main" val="426920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F359-19E8-441E-AA51-6EAF730CAB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D1D264-677C-4E6D-8B65-0B6C8B1543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42DFBC-C120-4D7F-9D2C-E760D2EA9C3D}"/>
              </a:ext>
            </a:extLst>
          </p:cNvPr>
          <p:cNvSpPr>
            <a:spLocks noGrp="1"/>
          </p:cNvSpPr>
          <p:nvPr>
            <p:ph type="dt" sz="half" idx="10"/>
          </p:nvPr>
        </p:nvSpPr>
        <p:spPr/>
        <p:txBody>
          <a:bodyPr/>
          <a:lstStyle/>
          <a:p>
            <a:fld id="{AA1177A3-C6EA-48C3-B115-4CAC09A45A34}" type="datetimeFigureOut">
              <a:rPr lang="en-US" smtClean="0"/>
              <a:t>7/17/2019</a:t>
            </a:fld>
            <a:endParaRPr lang="en-US"/>
          </a:p>
        </p:txBody>
      </p:sp>
      <p:sp>
        <p:nvSpPr>
          <p:cNvPr id="5" name="Footer Placeholder 4">
            <a:extLst>
              <a:ext uri="{FF2B5EF4-FFF2-40B4-BE49-F238E27FC236}">
                <a16:creationId xmlns:a16="http://schemas.microsoft.com/office/drawing/2014/main" id="{6EB784C0-80AF-4F86-A32C-8BE9A7EF2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E6822-01DF-4BE1-AE74-80716FE8D0B5}"/>
              </a:ext>
            </a:extLst>
          </p:cNvPr>
          <p:cNvSpPr>
            <a:spLocks noGrp="1"/>
          </p:cNvSpPr>
          <p:nvPr>
            <p:ph type="sldNum" sz="quarter" idx="12"/>
          </p:nvPr>
        </p:nvSpPr>
        <p:spPr/>
        <p:txBody>
          <a:bodyPr/>
          <a:lstStyle/>
          <a:p>
            <a:fld id="{BF083451-7E3B-43E5-BC75-D63FDDE3411C}" type="slidenum">
              <a:rPr lang="en-US" smtClean="0"/>
              <a:t>‹#›</a:t>
            </a:fld>
            <a:endParaRPr lang="en-US"/>
          </a:p>
        </p:txBody>
      </p:sp>
    </p:spTree>
    <p:extLst>
      <p:ext uri="{BB962C8B-B14F-4D97-AF65-F5344CB8AC3E}">
        <p14:creationId xmlns:p14="http://schemas.microsoft.com/office/powerpoint/2010/main" val="214306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EF39-7838-47E3-84D1-5CA93A6F85DE}"/>
              </a:ext>
            </a:extLst>
          </p:cNvPr>
          <p:cNvSpPr>
            <a:spLocks noGrp="1"/>
          </p:cNvSpPr>
          <p:nvPr>
            <p:ph type="title"/>
          </p:nvPr>
        </p:nvSpPr>
        <p:spPr/>
        <p:txBody>
          <a:bodyPr/>
          <a:lstStyle>
            <a:lvl1pPr>
              <a:defRPr>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F8D6B51-FB06-4863-94C5-6279BC5AA5A2}"/>
              </a:ext>
            </a:extLst>
          </p:cNvPr>
          <p:cNvSpPr>
            <a:spLocks noGrp="1"/>
          </p:cNvSpPr>
          <p:nvPr>
            <p:ph sz="half" idx="1"/>
          </p:nvPr>
        </p:nvSpPr>
        <p:spPr>
          <a:xfrm>
            <a:off x="838200" y="1825625"/>
            <a:ext cx="5181600" cy="4351338"/>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E98253-134E-4C47-A340-855FCA0EEA14}"/>
              </a:ext>
            </a:extLst>
          </p:cNvPr>
          <p:cNvSpPr>
            <a:spLocks noGrp="1"/>
          </p:cNvSpPr>
          <p:nvPr>
            <p:ph sz="half" idx="2"/>
          </p:nvPr>
        </p:nvSpPr>
        <p:spPr>
          <a:xfrm>
            <a:off x="6172200" y="1825625"/>
            <a:ext cx="5181600" cy="4351338"/>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CDA196-C157-41EC-8448-53CB4666AC97}"/>
              </a:ext>
            </a:extLst>
          </p:cNvPr>
          <p:cNvSpPr>
            <a:spLocks noGrp="1"/>
          </p:cNvSpPr>
          <p:nvPr>
            <p:ph type="dt" sz="half" idx="10"/>
          </p:nvPr>
        </p:nvSpPr>
        <p:spPr/>
        <p:txBody>
          <a:bodyPr/>
          <a:lstStyle>
            <a:lvl1pPr>
              <a:defRPr>
                <a:latin typeface="Georgia" panose="02040502050405020303" pitchFamily="18" charset="0"/>
              </a:defRPr>
            </a:lvl1pPr>
          </a:lstStyle>
          <a:p>
            <a:fld id="{AA1177A3-C6EA-48C3-B115-4CAC09A45A34}" type="datetimeFigureOut">
              <a:rPr lang="en-US" smtClean="0"/>
              <a:pPr/>
              <a:t>7/17/2019</a:t>
            </a:fld>
            <a:endParaRPr lang="en-US"/>
          </a:p>
        </p:txBody>
      </p:sp>
      <p:sp>
        <p:nvSpPr>
          <p:cNvPr id="6" name="Footer Placeholder 5">
            <a:extLst>
              <a:ext uri="{FF2B5EF4-FFF2-40B4-BE49-F238E27FC236}">
                <a16:creationId xmlns:a16="http://schemas.microsoft.com/office/drawing/2014/main" id="{4E6556EE-450A-4AAF-9F66-63EFAE122F33}"/>
              </a:ext>
            </a:extLst>
          </p:cNvPr>
          <p:cNvSpPr>
            <a:spLocks noGrp="1"/>
          </p:cNvSpPr>
          <p:nvPr>
            <p:ph type="ftr" sz="quarter" idx="11"/>
          </p:nvPr>
        </p:nvSpPr>
        <p:spPr/>
        <p:txBody>
          <a:bodyPr/>
          <a:lstStyle>
            <a:lvl1pPr>
              <a:defRPr>
                <a:latin typeface="Georgia" panose="02040502050405020303" pitchFamily="18" charset="0"/>
              </a:defRPr>
            </a:lvl1pPr>
          </a:lstStyle>
          <a:p>
            <a:endParaRPr lang="en-US"/>
          </a:p>
        </p:txBody>
      </p:sp>
      <p:sp>
        <p:nvSpPr>
          <p:cNvPr id="7" name="Slide Number Placeholder 6">
            <a:extLst>
              <a:ext uri="{FF2B5EF4-FFF2-40B4-BE49-F238E27FC236}">
                <a16:creationId xmlns:a16="http://schemas.microsoft.com/office/drawing/2014/main" id="{D4D8370A-9E9C-4846-A2A1-49E5095AA99F}"/>
              </a:ext>
            </a:extLst>
          </p:cNvPr>
          <p:cNvSpPr>
            <a:spLocks noGrp="1"/>
          </p:cNvSpPr>
          <p:nvPr>
            <p:ph type="sldNum" sz="quarter" idx="12"/>
          </p:nvPr>
        </p:nvSpPr>
        <p:spPr/>
        <p:txBody>
          <a:bodyPr/>
          <a:lstStyle>
            <a:lvl1pPr>
              <a:defRPr>
                <a:latin typeface="Georgia" panose="02040502050405020303" pitchFamily="18" charset="0"/>
              </a:defRPr>
            </a:lvl1pPr>
          </a:lstStyle>
          <a:p>
            <a:fld id="{BF083451-7E3B-43E5-BC75-D63FDDE3411C}" type="slidenum">
              <a:rPr lang="en-US" smtClean="0"/>
              <a:pPr/>
              <a:t>‹#›</a:t>
            </a:fld>
            <a:endParaRPr lang="en-US"/>
          </a:p>
        </p:txBody>
      </p:sp>
    </p:spTree>
    <p:extLst>
      <p:ext uri="{BB962C8B-B14F-4D97-AF65-F5344CB8AC3E}">
        <p14:creationId xmlns:p14="http://schemas.microsoft.com/office/powerpoint/2010/main" val="220358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055D-D5DE-491E-B191-DD6BA35B7C39}"/>
              </a:ext>
            </a:extLst>
          </p:cNvPr>
          <p:cNvSpPr>
            <a:spLocks noGrp="1"/>
          </p:cNvSpPr>
          <p:nvPr>
            <p:ph type="title"/>
          </p:nvPr>
        </p:nvSpPr>
        <p:spPr>
          <a:xfrm>
            <a:off x="839788" y="365125"/>
            <a:ext cx="10515600" cy="1325563"/>
          </a:xfrm>
        </p:spPr>
        <p:txBody>
          <a:bodyPr/>
          <a:lstStyle>
            <a:lvl1pPr>
              <a:defRPr>
                <a:latin typeface="Georgia" panose="02040502050405020303"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72B3AC3D-578A-4205-B91B-B1017DFDC407}"/>
              </a:ext>
            </a:extLst>
          </p:cNvPr>
          <p:cNvSpPr>
            <a:spLocks noGrp="1"/>
          </p:cNvSpPr>
          <p:nvPr>
            <p:ph type="body" idx="1"/>
          </p:nvPr>
        </p:nvSpPr>
        <p:spPr>
          <a:xfrm>
            <a:off x="839788" y="1681163"/>
            <a:ext cx="5157787" cy="823912"/>
          </a:xfr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6987911-41AE-447A-A52B-BB9FF5374E7E}"/>
              </a:ext>
            </a:extLst>
          </p:cNvPr>
          <p:cNvSpPr>
            <a:spLocks noGrp="1"/>
          </p:cNvSpPr>
          <p:nvPr>
            <p:ph sz="half" idx="2"/>
          </p:nvPr>
        </p:nvSpPr>
        <p:spPr>
          <a:xfrm>
            <a:off x="839788" y="2505075"/>
            <a:ext cx="5157787" cy="3684588"/>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E267F7-8774-4F3A-A98D-56732590A244}"/>
              </a:ext>
            </a:extLst>
          </p:cNvPr>
          <p:cNvSpPr>
            <a:spLocks noGrp="1"/>
          </p:cNvSpPr>
          <p:nvPr>
            <p:ph type="body" sz="quarter" idx="3"/>
          </p:nvPr>
        </p:nvSpPr>
        <p:spPr>
          <a:xfrm>
            <a:off x="6172200" y="1681163"/>
            <a:ext cx="5183188" cy="823912"/>
          </a:xfr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1FC8D-0CCB-4755-8C29-124F7F9BEC7E}"/>
              </a:ext>
            </a:extLst>
          </p:cNvPr>
          <p:cNvSpPr>
            <a:spLocks noGrp="1"/>
          </p:cNvSpPr>
          <p:nvPr>
            <p:ph sz="quarter" idx="4"/>
          </p:nvPr>
        </p:nvSpPr>
        <p:spPr>
          <a:xfrm>
            <a:off x="6172200" y="2505075"/>
            <a:ext cx="5183188" cy="3684588"/>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42BF9A-1621-40A9-B387-8983EB5C5348}"/>
              </a:ext>
            </a:extLst>
          </p:cNvPr>
          <p:cNvSpPr>
            <a:spLocks noGrp="1"/>
          </p:cNvSpPr>
          <p:nvPr>
            <p:ph type="dt" sz="half" idx="10"/>
          </p:nvPr>
        </p:nvSpPr>
        <p:spPr/>
        <p:txBody>
          <a:bodyPr/>
          <a:lstStyle/>
          <a:p>
            <a:fld id="{AA1177A3-C6EA-48C3-B115-4CAC09A45A34}" type="datetimeFigureOut">
              <a:rPr lang="en-US" smtClean="0"/>
              <a:t>7/17/2019</a:t>
            </a:fld>
            <a:endParaRPr lang="en-US"/>
          </a:p>
        </p:txBody>
      </p:sp>
      <p:sp>
        <p:nvSpPr>
          <p:cNvPr id="8" name="Footer Placeholder 7">
            <a:extLst>
              <a:ext uri="{FF2B5EF4-FFF2-40B4-BE49-F238E27FC236}">
                <a16:creationId xmlns:a16="http://schemas.microsoft.com/office/drawing/2014/main" id="{A44F7955-D876-4F8C-817A-00DD5C4CE8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FB2CAF-8531-4860-8885-D542A3F6FB1B}"/>
              </a:ext>
            </a:extLst>
          </p:cNvPr>
          <p:cNvSpPr>
            <a:spLocks noGrp="1"/>
          </p:cNvSpPr>
          <p:nvPr>
            <p:ph type="sldNum" sz="quarter" idx="12"/>
          </p:nvPr>
        </p:nvSpPr>
        <p:spPr/>
        <p:txBody>
          <a:bodyPr/>
          <a:lstStyle/>
          <a:p>
            <a:fld id="{BF083451-7E3B-43E5-BC75-D63FDDE3411C}" type="slidenum">
              <a:rPr lang="en-US" smtClean="0"/>
              <a:t>‹#›</a:t>
            </a:fld>
            <a:endParaRPr lang="en-US"/>
          </a:p>
        </p:txBody>
      </p:sp>
    </p:spTree>
    <p:extLst>
      <p:ext uri="{BB962C8B-B14F-4D97-AF65-F5344CB8AC3E}">
        <p14:creationId xmlns:p14="http://schemas.microsoft.com/office/powerpoint/2010/main" val="325611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34B5-D98D-4B5F-AD6A-16CC5AE23C66}"/>
              </a:ext>
            </a:extLst>
          </p:cNvPr>
          <p:cNvSpPr>
            <a:spLocks noGrp="1"/>
          </p:cNvSpPr>
          <p:nvPr>
            <p:ph type="title"/>
          </p:nvPr>
        </p:nvSpPr>
        <p:spPr/>
        <p:txBody>
          <a:bodyPr/>
          <a:lstStyle>
            <a:lvl1pPr>
              <a:defRPr>
                <a:latin typeface="Georgia" panose="02040502050405020303" pitchFamily="18"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C1EEFB75-AE0C-454E-8BD6-2F1C89B91ECF}"/>
              </a:ext>
            </a:extLst>
          </p:cNvPr>
          <p:cNvSpPr>
            <a:spLocks noGrp="1"/>
          </p:cNvSpPr>
          <p:nvPr>
            <p:ph type="dt" sz="half" idx="10"/>
          </p:nvPr>
        </p:nvSpPr>
        <p:spPr/>
        <p:txBody>
          <a:bodyPr/>
          <a:lstStyle/>
          <a:p>
            <a:fld id="{AA1177A3-C6EA-48C3-B115-4CAC09A45A34}" type="datetimeFigureOut">
              <a:rPr lang="en-US" smtClean="0"/>
              <a:t>7/17/2019</a:t>
            </a:fld>
            <a:endParaRPr lang="en-US"/>
          </a:p>
        </p:txBody>
      </p:sp>
      <p:sp>
        <p:nvSpPr>
          <p:cNvPr id="4" name="Footer Placeholder 3">
            <a:extLst>
              <a:ext uri="{FF2B5EF4-FFF2-40B4-BE49-F238E27FC236}">
                <a16:creationId xmlns:a16="http://schemas.microsoft.com/office/drawing/2014/main" id="{9E41C96B-784E-4DC4-A71C-C33B1B2A23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65DC97-547F-42C4-B125-69AACBFAB5A1}"/>
              </a:ext>
            </a:extLst>
          </p:cNvPr>
          <p:cNvSpPr>
            <a:spLocks noGrp="1"/>
          </p:cNvSpPr>
          <p:nvPr>
            <p:ph type="sldNum" sz="quarter" idx="12"/>
          </p:nvPr>
        </p:nvSpPr>
        <p:spPr/>
        <p:txBody>
          <a:bodyPr/>
          <a:lstStyle/>
          <a:p>
            <a:fld id="{BF083451-7E3B-43E5-BC75-D63FDDE3411C}" type="slidenum">
              <a:rPr lang="en-US" smtClean="0"/>
              <a:t>‹#›</a:t>
            </a:fld>
            <a:endParaRPr lang="en-US"/>
          </a:p>
        </p:txBody>
      </p:sp>
    </p:spTree>
    <p:extLst>
      <p:ext uri="{BB962C8B-B14F-4D97-AF65-F5344CB8AC3E}">
        <p14:creationId xmlns:p14="http://schemas.microsoft.com/office/powerpoint/2010/main" val="415687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0B6B47-16A8-43CA-929A-322FC0DA28E8}"/>
              </a:ext>
            </a:extLst>
          </p:cNvPr>
          <p:cNvSpPr>
            <a:spLocks noGrp="1"/>
          </p:cNvSpPr>
          <p:nvPr>
            <p:ph type="dt" sz="half" idx="10"/>
          </p:nvPr>
        </p:nvSpPr>
        <p:spPr/>
        <p:txBody>
          <a:bodyPr/>
          <a:lstStyle>
            <a:lvl1pPr>
              <a:defRPr>
                <a:latin typeface="Georgia" panose="02040502050405020303" pitchFamily="18" charset="0"/>
              </a:defRPr>
            </a:lvl1pPr>
          </a:lstStyle>
          <a:p>
            <a:fld id="{AA1177A3-C6EA-48C3-B115-4CAC09A45A34}" type="datetimeFigureOut">
              <a:rPr lang="en-US" smtClean="0"/>
              <a:pPr/>
              <a:t>7/17/2019</a:t>
            </a:fld>
            <a:endParaRPr lang="en-US"/>
          </a:p>
        </p:txBody>
      </p:sp>
      <p:sp>
        <p:nvSpPr>
          <p:cNvPr id="3" name="Footer Placeholder 2">
            <a:extLst>
              <a:ext uri="{FF2B5EF4-FFF2-40B4-BE49-F238E27FC236}">
                <a16:creationId xmlns:a16="http://schemas.microsoft.com/office/drawing/2014/main" id="{F95A8285-DECA-408A-BBC4-F0868571BCB0}"/>
              </a:ext>
            </a:extLst>
          </p:cNvPr>
          <p:cNvSpPr>
            <a:spLocks noGrp="1"/>
          </p:cNvSpPr>
          <p:nvPr>
            <p:ph type="ftr" sz="quarter" idx="11"/>
          </p:nvPr>
        </p:nvSpPr>
        <p:spPr/>
        <p:txBody>
          <a:bodyPr/>
          <a:lstStyle>
            <a:lvl1pPr>
              <a:defRPr>
                <a:latin typeface="Georgia" panose="02040502050405020303" pitchFamily="18" charset="0"/>
              </a:defRPr>
            </a:lvl1pPr>
          </a:lstStyle>
          <a:p>
            <a:endParaRPr lang="en-US"/>
          </a:p>
        </p:txBody>
      </p:sp>
      <p:sp>
        <p:nvSpPr>
          <p:cNvPr id="4" name="Slide Number Placeholder 3">
            <a:extLst>
              <a:ext uri="{FF2B5EF4-FFF2-40B4-BE49-F238E27FC236}">
                <a16:creationId xmlns:a16="http://schemas.microsoft.com/office/drawing/2014/main" id="{D8E85C8F-1ABB-46E8-B598-2FCC11056064}"/>
              </a:ext>
            </a:extLst>
          </p:cNvPr>
          <p:cNvSpPr>
            <a:spLocks noGrp="1"/>
          </p:cNvSpPr>
          <p:nvPr>
            <p:ph type="sldNum" sz="quarter" idx="12"/>
          </p:nvPr>
        </p:nvSpPr>
        <p:spPr/>
        <p:txBody>
          <a:bodyPr/>
          <a:lstStyle>
            <a:lvl1pPr>
              <a:defRPr>
                <a:latin typeface="Georgia" panose="02040502050405020303" pitchFamily="18" charset="0"/>
              </a:defRPr>
            </a:lvl1pPr>
          </a:lstStyle>
          <a:p>
            <a:fld id="{BF083451-7E3B-43E5-BC75-D63FDDE3411C}" type="slidenum">
              <a:rPr lang="en-US" smtClean="0"/>
              <a:pPr/>
              <a:t>‹#›</a:t>
            </a:fld>
            <a:endParaRPr lang="en-US"/>
          </a:p>
        </p:txBody>
      </p:sp>
    </p:spTree>
    <p:extLst>
      <p:ext uri="{BB962C8B-B14F-4D97-AF65-F5344CB8AC3E}">
        <p14:creationId xmlns:p14="http://schemas.microsoft.com/office/powerpoint/2010/main" val="365646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A13B-45CD-44A0-8547-35787D41C63A}"/>
              </a:ext>
            </a:extLst>
          </p:cNvPr>
          <p:cNvSpPr>
            <a:spLocks noGrp="1"/>
          </p:cNvSpPr>
          <p:nvPr>
            <p:ph type="title"/>
          </p:nvPr>
        </p:nvSpPr>
        <p:spPr>
          <a:xfrm>
            <a:off x="839788" y="457200"/>
            <a:ext cx="3932237" cy="1600200"/>
          </a:xfrm>
        </p:spPr>
        <p:txBody>
          <a:bodyPr anchor="b"/>
          <a:lstStyle>
            <a:lvl1pPr>
              <a:defRPr sz="3200">
                <a:latin typeface="Georgia" panose="02040502050405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8B20806-679F-4372-94F7-531121802F25}"/>
              </a:ext>
            </a:extLst>
          </p:cNvPr>
          <p:cNvSpPr>
            <a:spLocks noGrp="1"/>
          </p:cNvSpPr>
          <p:nvPr>
            <p:ph idx="1"/>
          </p:nvPr>
        </p:nvSpPr>
        <p:spPr>
          <a:xfrm>
            <a:off x="5183188" y="987425"/>
            <a:ext cx="6172200" cy="4873625"/>
          </a:xfrm>
        </p:spPr>
        <p:txBody>
          <a:bodyPr/>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5FD7C1-112A-4916-B7F7-4A24E660FC3E}"/>
              </a:ext>
            </a:extLst>
          </p:cNvPr>
          <p:cNvSpPr>
            <a:spLocks noGrp="1"/>
          </p:cNvSpPr>
          <p:nvPr>
            <p:ph type="body" sz="half" idx="2"/>
          </p:nvPr>
        </p:nvSpPr>
        <p:spPr>
          <a:xfrm>
            <a:off x="839788" y="2057400"/>
            <a:ext cx="3932237" cy="3811588"/>
          </a:xfrm>
        </p:spPr>
        <p:txBody>
          <a:bodyPr/>
          <a:lstStyle>
            <a:lvl1pPr marL="0" indent="0">
              <a:buNone/>
              <a:defRPr sz="1600">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E6DF5A-B803-41AB-A390-120CF9804D09}"/>
              </a:ext>
            </a:extLst>
          </p:cNvPr>
          <p:cNvSpPr>
            <a:spLocks noGrp="1"/>
          </p:cNvSpPr>
          <p:nvPr>
            <p:ph type="dt" sz="half" idx="10"/>
          </p:nvPr>
        </p:nvSpPr>
        <p:spPr/>
        <p:txBody>
          <a:bodyPr/>
          <a:lstStyle>
            <a:lvl1pPr>
              <a:defRPr>
                <a:latin typeface="Georgia" panose="02040502050405020303" pitchFamily="18" charset="0"/>
              </a:defRPr>
            </a:lvl1pPr>
          </a:lstStyle>
          <a:p>
            <a:fld id="{AA1177A3-C6EA-48C3-B115-4CAC09A45A34}" type="datetimeFigureOut">
              <a:rPr lang="en-US" smtClean="0"/>
              <a:pPr/>
              <a:t>7/17/2019</a:t>
            </a:fld>
            <a:endParaRPr lang="en-US"/>
          </a:p>
        </p:txBody>
      </p:sp>
      <p:sp>
        <p:nvSpPr>
          <p:cNvPr id="6" name="Footer Placeholder 5">
            <a:extLst>
              <a:ext uri="{FF2B5EF4-FFF2-40B4-BE49-F238E27FC236}">
                <a16:creationId xmlns:a16="http://schemas.microsoft.com/office/drawing/2014/main" id="{FA6794D3-6500-40C4-AA49-9A95CEC3C28E}"/>
              </a:ext>
            </a:extLst>
          </p:cNvPr>
          <p:cNvSpPr>
            <a:spLocks noGrp="1"/>
          </p:cNvSpPr>
          <p:nvPr>
            <p:ph type="ftr" sz="quarter" idx="11"/>
          </p:nvPr>
        </p:nvSpPr>
        <p:spPr/>
        <p:txBody>
          <a:bodyPr/>
          <a:lstStyle>
            <a:lvl1pPr>
              <a:defRPr>
                <a:latin typeface="Georgia" panose="02040502050405020303" pitchFamily="18" charset="0"/>
              </a:defRPr>
            </a:lvl1pPr>
          </a:lstStyle>
          <a:p>
            <a:endParaRPr lang="en-US"/>
          </a:p>
        </p:txBody>
      </p:sp>
      <p:sp>
        <p:nvSpPr>
          <p:cNvPr id="7" name="Slide Number Placeholder 6">
            <a:extLst>
              <a:ext uri="{FF2B5EF4-FFF2-40B4-BE49-F238E27FC236}">
                <a16:creationId xmlns:a16="http://schemas.microsoft.com/office/drawing/2014/main" id="{F2F67C0A-9CA4-4B01-917A-69D71E9C611B}"/>
              </a:ext>
            </a:extLst>
          </p:cNvPr>
          <p:cNvSpPr>
            <a:spLocks noGrp="1"/>
          </p:cNvSpPr>
          <p:nvPr>
            <p:ph type="sldNum" sz="quarter" idx="12"/>
          </p:nvPr>
        </p:nvSpPr>
        <p:spPr/>
        <p:txBody>
          <a:bodyPr/>
          <a:lstStyle>
            <a:lvl1pPr>
              <a:defRPr>
                <a:latin typeface="Georgia" panose="02040502050405020303" pitchFamily="18" charset="0"/>
              </a:defRPr>
            </a:lvl1pPr>
          </a:lstStyle>
          <a:p>
            <a:fld id="{BF083451-7E3B-43E5-BC75-D63FDDE3411C}" type="slidenum">
              <a:rPr lang="en-US" smtClean="0"/>
              <a:pPr/>
              <a:t>‹#›</a:t>
            </a:fld>
            <a:endParaRPr lang="en-US"/>
          </a:p>
        </p:txBody>
      </p:sp>
    </p:spTree>
    <p:extLst>
      <p:ext uri="{BB962C8B-B14F-4D97-AF65-F5344CB8AC3E}">
        <p14:creationId xmlns:p14="http://schemas.microsoft.com/office/powerpoint/2010/main" val="212113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7E2-2F96-44E9-A6D1-7DFD073E4A8F}"/>
              </a:ext>
            </a:extLst>
          </p:cNvPr>
          <p:cNvSpPr>
            <a:spLocks noGrp="1"/>
          </p:cNvSpPr>
          <p:nvPr>
            <p:ph type="title"/>
          </p:nvPr>
        </p:nvSpPr>
        <p:spPr>
          <a:xfrm>
            <a:off x="839788" y="457200"/>
            <a:ext cx="3932237" cy="1600200"/>
          </a:xfrm>
        </p:spPr>
        <p:txBody>
          <a:bodyPr anchor="b"/>
          <a:lstStyle>
            <a:lvl1pPr>
              <a:defRPr sz="3200">
                <a:latin typeface="Georgia" panose="02040502050405020303" pitchFamily="18"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ABCB540-1EDB-4736-94AE-7FFED623423D}"/>
              </a:ext>
            </a:extLst>
          </p:cNvPr>
          <p:cNvSpPr>
            <a:spLocks noGrp="1"/>
          </p:cNvSpPr>
          <p:nvPr>
            <p:ph type="pic" idx="1"/>
          </p:nvPr>
        </p:nvSpPr>
        <p:spPr>
          <a:xfrm>
            <a:off x="5183188" y="987425"/>
            <a:ext cx="6172200" cy="4873625"/>
          </a:xfrm>
        </p:spPr>
        <p:txBody>
          <a:bodyPr/>
          <a:lstStyle>
            <a:lvl1pPr marL="0" indent="0">
              <a:buNone/>
              <a:defRPr sz="3200">
                <a:latin typeface="Georgia" panose="020405020504050203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B72C79-669D-44E4-8C9B-2BDFF124272D}"/>
              </a:ext>
            </a:extLst>
          </p:cNvPr>
          <p:cNvSpPr>
            <a:spLocks noGrp="1"/>
          </p:cNvSpPr>
          <p:nvPr>
            <p:ph type="body" sz="half" idx="2"/>
          </p:nvPr>
        </p:nvSpPr>
        <p:spPr>
          <a:xfrm>
            <a:off x="839788" y="2057400"/>
            <a:ext cx="3932237" cy="3811588"/>
          </a:xfrm>
        </p:spPr>
        <p:txBody>
          <a:bodyPr/>
          <a:lstStyle>
            <a:lvl1pPr marL="0" indent="0">
              <a:buNone/>
              <a:defRPr sz="1600">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CAC92E-97EB-477B-A53C-62EDB12EA46D}"/>
              </a:ext>
            </a:extLst>
          </p:cNvPr>
          <p:cNvSpPr>
            <a:spLocks noGrp="1"/>
          </p:cNvSpPr>
          <p:nvPr>
            <p:ph type="dt" sz="half" idx="10"/>
          </p:nvPr>
        </p:nvSpPr>
        <p:spPr/>
        <p:txBody>
          <a:bodyPr/>
          <a:lstStyle>
            <a:lvl1pPr>
              <a:defRPr>
                <a:latin typeface="Georgia" panose="02040502050405020303" pitchFamily="18" charset="0"/>
              </a:defRPr>
            </a:lvl1pPr>
          </a:lstStyle>
          <a:p>
            <a:fld id="{AA1177A3-C6EA-48C3-B115-4CAC09A45A34}" type="datetimeFigureOut">
              <a:rPr lang="en-US" smtClean="0"/>
              <a:pPr/>
              <a:t>7/17/2019</a:t>
            </a:fld>
            <a:endParaRPr lang="en-US"/>
          </a:p>
        </p:txBody>
      </p:sp>
      <p:sp>
        <p:nvSpPr>
          <p:cNvPr id="6" name="Footer Placeholder 5">
            <a:extLst>
              <a:ext uri="{FF2B5EF4-FFF2-40B4-BE49-F238E27FC236}">
                <a16:creationId xmlns:a16="http://schemas.microsoft.com/office/drawing/2014/main" id="{BA4D9F98-C505-49B8-ABEB-2850C50D066E}"/>
              </a:ext>
            </a:extLst>
          </p:cNvPr>
          <p:cNvSpPr>
            <a:spLocks noGrp="1"/>
          </p:cNvSpPr>
          <p:nvPr>
            <p:ph type="ftr" sz="quarter" idx="11"/>
          </p:nvPr>
        </p:nvSpPr>
        <p:spPr/>
        <p:txBody>
          <a:bodyPr/>
          <a:lstStyle>
            <a:lvl1pPr>
              <a:defRPr>
                <a:latin typeface="Georgia" panose="02040502050405020303" pitchFamily="18" charset="0"/>
              </a:defRPr>
            </a:lvl1pPr>
          </a:lstStyle>
          <a:p>
            <a:endParaRPr lang="en-US"/>
          </a:p>
        </p:txBody>
      </p:sp>
      <p:sp>
        <p:nvSpPr>
          <p:cNvPr id="7" name="Slide Number Placeholder 6">
            <a:extLst>
              <a:ext uri="{FF2B5EF4-FFF2-40B4-BE49-F238E27FC236}">
                <a16:creationId xmlns:a16="http://schemas.microsoft.com/office/drawing/2014/main" id="{65D9841F-1CD8-43A1-A022-4B014081C28C}"/>
              </a:ext>
            </a:extLst>
          </p:cNvPr>
          <p:cNvSpPr>
            <a:spLocks noGrp="1"/>
          </p:cNvSpPr>
          <p:nvPr>
            <p:ph type="sldNum" sz="quarter" idx="12"/>
          </p:nvPr>
        </p:nvSpPr>
        <p:spPr/>
        <p:txBody>
          <a:bodyPr/>
          <a:lstStyle>
            <a:lvl1pPr>
              <a:defRPr>
                <a:latin typeface="Georgia" panose="02040502050405020303" pitchFamily="18" charset="0"/>
              </a:defRPr>
            </a:lvl1pPr>
          </a:lstStyle>
          <a:p>
            <a:fld id="{BF083451-7E3B-43E5-BC75-D63FDDE3411C}" type="slidenum">
              <a:rPr lang="en-US" smtClean="0"/>
              <a:pPr/>
              <a:t>‹#›</a:t>
            </a:fld>
            <a:endParaRPr lang="en-US"/>
          </a:p>
        </p:txBody>
      </p:sp>
    </p:spTree>
    <p:extLst>
      <p:ext uri="{BB962C8B-B14F-4D97-AF65-F5344CB8AC3E}">
        <p14:creationId xmlns:p14="http://schemas.microsoft.com/office/powerpoint/2010/main" val="343675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832BF-EF4B-48FE-B56A-56FD5BA4AB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9A50CA-8645-4F95-BF04-B8F3BBB81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3CF44-DD97-4A02-A6C2-CAC1A8D1AB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177A3-C6EA-48C3-B115-4CAC09A45A34}" type="datetimeFigureOut">
              <a:rPr lang="en-US" smtClean="0"/>
              <a:t>7/17/2019</a:t>
            </a:fld>
            <a:endParaRPr lang="en-US"/>
          </a:p>
        </p:txBody>
      </p:sp>
      <p:sp>
        <p:nvSpPr>
          <p:cNvPr id="5" name="Footer Placeholder 4">
            <a:extLst>
              <a:ext uri="{FF2B5EF4-FFF2-40B4-BE49-F238E27FC236}">
                <a16:creationId xmlns:a16="http://schemas.microsoft.com/office/drawing/2014/main" id="{CBACE3B1-506A-49AF-A2E9-6B816D1477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AE6D8E-F1D8-4568-B28F-EF204287EE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83451-7E3B-43E5-BC75-D63FDDE3411C}" type="slidenum">
              <a:rPr lang="en-US" smtClean="0"/>
              <a:t>‹#›</a:t>
            </a:fld>
            <a:endParaRPr lang="en-US"/>
          </a:p>
        </p:txBody>
      </p:sp>
    </p:spTree>
    <p:extLst>
      <p:ext uri="{BB962C8B-B14F-4D97-AF65-F5344CB8AC3E}">
        <p14:creationId xmlns:p14="http://schemas.microsoft.com/office/powerpoint/2010/main" val="420120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www.tbray.org/ongoing/When/201x/2019/06/12/Go-Creeping-I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oundcloud.com/oreilly-radar/jose-valim-interviewed-by-simon-st-lauren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crystal-lang/crystal/issues/138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gif"/><Relationship Id="rId11" Type="http://schemas.openxmlformats.org/officeDocument/2006/relationships/image" Target="../media/image9.jpg"/><Relationship Id="rId5" Type="http://schemas.openxmlformats.org/officeDocument/2006/relationships/image" Target="../media/image3.wmf"/><Relationship Id="rId10" Type="http://schemas.openxmlformats.org/officeDocument/2006/relationships/image" Target="../media/image8.jpg"/><Relationship Id="rId4" Type="http://schemas.openxmlformats.org/officeDocument/2006/relationships/oleObject" Target="../embeddings/oleObject3.bin"/><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artima.com/intv/ruby3.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400C-2A4F-41AD-ACB9-4703D0E06861}"/>
              </a:ext>
            </a:extLst>
          </p:cNvPr>
          <p:cNvSpPr>
            <a:spLocks noGrp="1"/>
          </p:cNvSpPr>
          <p:nvPr>
            <p:ph type="ctrTitle"/>
          </p:nvPr>
        </p:nvSpPr>
        <p:spPr>
          <a:xfrm>
            <a:off x="1662112" y="198452"/>
            <a:ext cx="9144000" cy="1147762"/>
          </a:xfrm>
        </p:spPr>
        <p:txBody>
          <a:bodyPr/>
          <a:lstStyle/>
          <a:p>
            <a:r>
              <a:rPr lang="en-US" b="1" dirty="0">
                <a:latin typeface="Georgia" panose="02040502050405020303" pitchFamily="18" charset="0"/>
              </a:rPr>
              <a:t>Children</a:t>
            </a:r>
            <a:r>
              <a:rPr lang="en-US" dirty="0">
                <a:latin typeface="Georgia" panose="02040502050405020303" pitchFamily="18" charset="0"/>
              </a:rPr>
              <a:t> </a:t>
            </a:r>
            <a:r>
              <a:rPr lang="en-US" b="1" dirty="0">
                <a:latin typeface="Georgia" panose="02040502050405020303" pitchFamily="18" charset="0"/>
              </a:rPr>
              <a:t>of Ruby</a:t>
            </a:r>
          </a:p>
        </p:txBody>
      </p:sp>
      <p:sp>
        <p:nvSpPr>
          <p:cNvPr id="3" name="Subtitle 2">
            <a:extLst>
              <a:ext uri="{FF2B5EF4-FFF2-40B4-BE49-F238E27FC236}">
                <a16:creationId xmlns:a16="http://schemas.microsoft.com/office/drawing/2014/main" id="{56CFE46D-DB33-4F80-AA27-FC2A17770E6C}"/>
              </a:ext>
            </a:extLst>
          </p:cNvPr>
          <p:cNvSpPr>
            <a:spLocks noGrp="1"/>
          </p:cNvSpPr>
          <p:nvPr>
            <p:ph type="subTitle" idx="1"/>
          </p:nvPr>
        </p:nvSpPr>
        <p:spPr>
          <a:xfrm>
            <a:off x="1662112" y="1751371"/>
            <a:ext cx="9144000" cy="2816819"/>
          </a:xfrm>
        </p:spPr>
        <p:txBody>
          <a:bodyPr>
            <a:normAutofit/>
          </a:bodyPr>
          <a:lstStyle/>
          <a:p>
            <a:r>
              <a:rPr lang="en-US" sz="3600" dirty="0">
                <a:latin typeface="Georgia" panose="02040502050405020303" pitchFamily="18" charset="0"/>
              </a:rPr>
              <a:t>The different worlds of Elixir and Crystal</a:t>
            </a:r>
          </a:p>
          <a:p>
            <a:endParaRPr lang="en-US" dirty="0">
              <a:latin typeface="Georgia" panose="02040502050405020303" pitchFamily="18" charset="0"/>
            </a:endParaRPr>
          </a:p>
          <a:p>
            <a:r>
              <a:rPr lang="en-US" dirty="0">
                <a:latin typeface="Georgia" panose="02040502050405020303" pitchFamily="18" charset="0"/>
              </a:rPr>
              <a:t>Simon St.Laurent</a:t>
            </a:r>
          </a:p>
          <a:p>
            <a:r>
              <a:rPr lang="en-US" dirty="0">
                <a:latin typeface="Georgia" panose="02040502050405020303" pitchFamily="18" charset="0"/>
              </a:rPr>
              <a:t>@</a:t>
            </a:r>
            <a:r>
              <a:rPr lang="en-US" dirty="0" err="1">
                <a:latin typeface="Georgia" panose="02040502050405020303" pitchFamily="18" charset="0"/>
              </a:rPr>
              <a:t>simonstl</a:t>
            </a:r>
            <a:endParaRPr lang="en-US" dirty="0">
              <a:latin typeface="Georgia" panose="02040502050405020303" pitchFamily="18" charset="0"/>
            </a:endParaRPr>
          </a:p>
          <a:p>
            <a:r>
              <a:rPr lang="en-US" dirty="0">
                <a:latin typeface="Georgia" panose="02040502050405020303" pitchFamily="18" charset="0"/>
              </a:rPr>
              <a:t>Content Manager, LinkedIn Learning</a:t>
            </a:r>
          </a:p>
        </p:txBody>
      </p:sp>
      <p:pic>
        <p:nvPicPr>
          <p:cNvPr id="5" name="Picture 4">
            <a:extLst>
              <a:ext uri="{FF2B5EF4-FFF2-40B4-BE49-F238E27FC236}">
                <a16:creationId xmlns:a16="http://schemas.microsoft.com/office/drawing/2014/main" id="{A1E2951D-337B-418C-B455-8642CF194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32" y="5318139"/>
            <a:ext cx="3205262" cy="1341409"/>
          </a:xfrm>
          <a:prstGeom prst="rect">
            <a:avLst/>
          </a:prstGeom>
        </p:spPr>
      </p:pic>
      <p:graphicFrame>
        <p:nvGraphicFramePr>
          <p:cNvPr id="6" name="Object 5">
            <a:extLst>
              <a:ext uri="{FF2B5EF4-FFF2-40B4-BE49-F238E27FC236}">
                <a16:creationId xmlns:a16="http://schemas.microsoft.com/office/drawing/2014/main" id="{F071BAAB-C8AF-4656-BD95-6670F195FC61}"/>
              </a:ext>
            </a:extLst>
          </p:cNvPr>
          <p:cNvGraphicFramePr>
            <a:graphicFrameLocks noChangeAspect="1"/>
          </p:cNvGraphicFramePr>
          <p:nvPr>
            <p:extLst>
              <p:ext uri="{D42A27DB-BD31-4B8C-83A1-F6EECF244321}">
                <p14:modId xmlns:p14="http://schemas.microsoft.com/office/powerpoint/2010/main" val="2042309110"/>
              </p:ext>
            </p:extLst>
          </p:nvPr>
        </p:nvGraphicFramePr>
        <p:xfrm>
          <a:off x="10026650" y="4268787"/>
          <a:ext cx="2165350" cy="2571750"/>
        </p:xfrm>
        <a:graphic>
          <a:graphicData uri="http://schemas.openxmlformats.org/presentationml/2006/ole">
            <mc:AlternateContent xmlns:mc="http://schemas.openxmlformats.org/markup-compatibility/2006">
              <mc:Choice xmlns:v="urn:schemas-microsoft-com:vml" Requires="v">
                <p:oleObj spid="_x0000_s8360" r:id="rId5" imgW="8634600" imgH="10272960" progId="">
                  <p:embed/>
                </p:oleObj>
              </mc:Choice>
              <mc:Fallback>
                <p:oleObj r:id="rId5" imgW="8634600" imgH="10272960" progId="">
                  <p:embed/>
                  <p:pic>
                    <p:nvPicPr>
                      <p:cNvPr id="12" name="Object 11">
                        <a:extLst>
                          <a:ext uri="{FF2B5EF4-FFF2-40B4-BE49-F238E27FC236}">
                            <a16:creationId xmlns:a16="http://schemas.microsoft.com/office/drawing/2014/main" id="{B05413E8-A483-4898-B784-8AC5C12A1015}"/>
                          </a:ext>
                        </a:extLst>
                      </p:cNvPr>
                      <p:cNvPicPr/>
                      <p:nvPr/>
                    </p:nvPicPr>
                    <p:blipFill>
                      <a:blip r:embed="rId6"/>
                      <a:stretch>
                        <a:fillRect/>
                      </a:stretch>
                    </p:blipFill>
                    <p:spPr>
                      <a:xfrm>
                        <a:off x="10026650" y="4268787"/>
                        <a:ext cx="2165350" cy="2571750"/>
                      </a:xfrm>
                      <a:prstGeom prst="rect">
                        <a:avLst/>
                      </a:prstGeom>
                    </p:spPr>
                  </p:pic>
                </p:oleObj>
              </mc:Fallback>
            </mc:AlternateContent>
          </a:graphicData>
        </a:graphic>
      </p:graphicFrame>
    </p:spTree>
    <p:extLst>
      <p:ext uri="{BB962C8B-B14F-4D97-AF65-F5344CB8AC3E}">
        <p14:creationId xmlns:p14="http://schemas.microsoft.com/office/powerpoint/2010/main" val="3415086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AD74-EF5B-4BEC-871D-3D10AB367139}"/>
              </a:ext>
            </a:extLst>
          </p:cNvPr>
          <p:cNvSpPr>
            <a:spLocks noGrp="1"/>
          </p:cNvSpPr>
          <p:nvPr>
            <p:ph type="title"/>
          </p:nvPr>
        </p:nvSpPr>
        <p:spPr/>
        <p:txBody>
          <a:bodyPr/>
          <a:lstStyle/>
          <a:p>
            <a:r>
              <a:rPr lang="en-US" dirty="0">
                <a:latin typeface="Georgia" panose="02040502050405020303" pitchFamily="18" charset="0"/>
              </a:rPr>
              <a:t>Ruby achieved its mission</a:t>
            </a:r>
          </a:p>
        </p:txBody>
      </p:sp>
      <p:sp>
        <p:nvSpPr>
          <p:cNvPr id="3" name="Content Placeholder 2">
            <a:extLst>
              <a:ext uri="{FF2B5EF4-FFF2-40B4-BE49-F238E27FC236}">
                <a16:creationId xmlns:a16="http://schemas.microsoft.com/office/drawing/2014/main" id="{F66B4CD4-D641-49B6-9075-2AC962000CB7}"/>
              </a:ext>
            </a:extLst>
          </p:cNvPr>
          <p:cNvSpPr>
            <a:spLocks noGrp="1"/>
          </p:cNvSpPr>
          <p:nvPr>
            <p:ph idx="1"/>
          </p:nvPr>
        </p:nvSpPr>
        <p:spPr/>
        <p:txBody>
          <a:bodyPr>
            <a:normAutofit lnSpcReduction="10000"/>
          </a:bodyPr>
          <a:lstStyle/>
          <a:p>
            <a:pPr marL="0" indent="0">
              <a:lnSpc>
                <a:spcPct val="100000"/>
              </a:lnSpc>
              <a:buNone/>
            </a:pPr>
            <a:r>
              <a:rPr lang="en-US" dirty="0">
                <a:latin typeface="Georgia" panose="02040502050405020303" pitchFamily="18" charset="0"/>
              </a:rPr>
              <a:t>“I initially fell in love with Ruby because other people’s code was just easier to read than anything else I’d previously encountered. You needed to learn what how blocks work and what |foo| means, then it all just fell into place. Then when, based on that, you figured out Enumerable, you might have had heart palpitations.” </a:t>
            </a:r>
          </a:p>
          <a:p>
            <a:pPr algn="r">
              <a:lnSpc>
                <a:spcPct val="100000"/>
              </a:lnSpc>
              <a:buFontTx/>
              <a:buChar char="-"/>
            </a:pPr>
            <a:r>
              <a:rPr lang="en-US" dirty="0">
                <a:latin typeface="Georgia" panose="02040502050405020303" pitchFamily="18" charset="0"/>
              </a:rPr>
              <a:t>Tim Bray </a:t>
            </a:r>
          </a:p>
          <a:p>
            <a:pPr marL="0" indent="0" algn="r">
              <a:lnSpc>
                <a:spcPct val="100000"/>
              </a:lnSpc>
              <a:buNone/>
            </a:pPr>
            <a:r>
              <a:rPr lang="en-US" sz="2400" dirty="0">
                <a:latin typeface="Georgia" panose="02040502050405020303" pitchFamily="18" charset="0"/>
              </a:rPr>
              <a:t>(</a:t>
            </a:r>
            <a:r>
              <a:rPr lang="en-US" sz="2400" dirty="0">
                <a:latin typeface="Georgia" panose="02040502050405020303" pitchFamily="18" charset="0"/>
                <a:hlinkClick r:id="rId2"/>
              </a:rPr>
              <a:t>https://www.tbray.org/ongoing/When/201x/2019/06/12/Go-Creeping-In</a:t>
            </a:r>
            <a:r>
              <a:rPr lang="en-US" sz="2400" dirty="0">
                <a:latin typeface="Georgia" panose="02040502050405020303" pitchFamily="18" charset="0"/>
              </a:rPr>
              <a:t>)</a:t>
            </a:r>
          </a:p>
          <a:p>
            <a:pPr marL="0" indent="0">
              <a:lnSpc>
                <a:spcPct val="100000"/>
              </a:lnSpc>
              <a:buNone/>
            </a:pPr>
            <a:endParaRPr lang="en-US" dirty="0">
              <a:latin typeface="Georgia" panose="02040502050405020303" pitchFamily="18" charset="0"/>
            </a:endParaRPr>
          </a:p>
          <a:p>
            <a:pPr marL="0" indent="0">
              <a:lnSpc>
                <a:spcPct val="100000"/>
              </a:lnSpc>
              <a:buNone/>
            </a:pPr>
            <a:r>
              <a:rPr lang="en-US" dirty="0">
                <a:latin typeface="Georgia" panose="02040502050405020303" pitchFamily="18" charset="0"/>
              </a:rPr>
              <a:t>But note the title of that piece “</a:t>
            </a:r>
            <a:r>
              <a:rPr lang="en-US" b="1" i="1" dirty="0">
                <a:latin typeface="Georgia" panose="02040502050405020303" pitchFamily="18" charset="0"/>
              </a:rPr>
              <a:t>Go</a:t>
            </a:r>
            <a:r>
              <a:rPr lang="en-US" dirty="0">
                <a:latin typeface="Georgia" panose="02040502050405020303" pitchFamily="18" charset="0"/>
              </a:rPr>
              <a:t> Creeping In.”</a:t>
            </a:r>
          </a:p>
        </p:txBody>
      </p:sp>
    </p:spTree>
    <p:extLst>
      <p:ext uri="{BB962C8B-B14F-4D97-AF65-F5344CB8AC3E}">
        <p14:creationId xmlns:p14="http://schemas.microsoft.com/office/powerpoint/2010/main" val="242585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0898-8737-44E5-BE80-9687CDFEC06A}"/>
              </a:ext>
            </a:extLst>
          </p:cNvPr>
          <p:cNvSpPr>
            <a:spLocks noGrp="1"/>
          </p:cNvSpPr>
          <p:nvPr>
            <p:ph type="title"/>
          </p:nvPr>
        </p:nvSpPr>
        <p:spPr/>
        <p:txBody>
          <a:bodyPr/>
          <a:lstStyle/>
          <a:p>
            <a:r>
              <a:rPr lang="en-US" dirty="0">
                <a:latin typeface="Georgia" panose="02040502050405020303" pitchFamily="18" charset="0"/>
              </a:rPr>
              <a:t>Why fork?</a:t>
            </a:r>
          </a:p>
        </p:txBody>
      </p:sp>
    </p:spTree>
    <p:extLst>
      <p:ext uri="{BB962C8B-B14F-4D97-AF65-F5344CB8AC3E}">
        <p14:creationId xmlns:p14="http://schemas.microsoft.com/office/powerpoint/2010/main" val="88686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The Quiet Forks of 2011-2</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p:txBody>
          <a:bodyPr/>
          <a:lstStyle/>
          <a:p>
            <a:r>
              <a:rPr lang="en-US" dirty="0">
                <a:latin typeface="Georgia" panose="02040502050405020303" pitchFamily="18" charset="0"/>
              </a:rPr>
              <a:t>No one noticed at the time.</a:t>
            </a:r>
          </a:p>
          <a:p>
            <a:r>
              <a:rPr lang="en-US" dirty="0">
                <a:latin typeface="Georgia" panose="02040502050405020303" pitchFamily="18" charset="0"/>
              </a:rPr>
              <a:t>Rails applications had pushed performance and reliability.</a:t>
            </a:r>
          </a:p>
          <a:p>
            <a:r>
              <a:rPr lang="en-US" dirty="0">
                <a:latin typeface="Georgia" panose="02040502050405020303" pitchFamily="18" charset="0"/>
              </a:rPr>
              <a:t>“Idiomatic Ruby” had mostly stabilized.</a:t>
            </a:r>
          </a:p>
          <a:p>
            <a:endParaRPr lang="en-US" dirty="0">
              <a:latin typeface="Georgia" panose="02040502050405020303" pitchFamily="18" charset="0"/>
            </a:endParaRPr>
          </a:p>
          <a:p>
            <a:endParaRPr lang="en-US" dirty="0">
              <a:latin typeface="Georgia" panose="02040502050405020303" pitchFamily="18" charset="0"/>
            </a:endParaRPr>
          </a:p>
          <a:p>
            <a:r>
              <a:rPr lang="en-US" dirty="0">
                <a:latin typeface="Georgia" panose="02040502050405020303" pitchFamily="18" charset="0"/>
              </a:rPr>
              <a:t>Ruby had avoided the Python 2.x to 3.x drama.</a:t>
            </a:r>
          </a:p>
        </p:txBody>
      </p:sp>
    </p:spTree>
    <p:extLst>
      <p:ext uri="{BB962C8B-B14F-4D97-AF65-F5344CB8AC3E}">
        <p14:creationId xmlns:p14="http://schemas.microsoft.com/office/powerpoint/2010/main" val="321336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Why Elixir?</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p:txBody>
          <a:bodyPr>
            <a:normAutofit fontScale="92500" lnSpcReduction="10000"/>
          </a:bodyPr>
          <a:lstStyle/>
          <a:p>
            <a:pPr marL="0" indent="0">
              <a:lnSpc>
                <a:spcPct val="110000"/>
              </a:lnSpc>
              <a:buNone/>
            </a:pPr>
            <a:r>
              <a:rPr lang="en-US" dirty="0">
                <a:latin typeface="Georgia" panose="02040502050405020303" pitchFamily="18" charset="0"/>
              </a:rPr>
              <a:t>“I was doing a lot of work with Ruby, and making Rails thread-safe.  That was my personal pain point, my personal war.  I knew the shift was coming along, we wanted to use all the cores on my machine... it took us too long to make it thread-safe, literally years...</a:t>
            </a:r>
          </a:p>
          <a:p>
            <a:pPr marL="0" indent="0">
              <a:lnSpc>
                <a:spcPct val="110000"/>
              </a:lnSpc>
              <a:buNone/>
            </a:pPr>
            <a:r>
              <a:rPr lang="en-US" dirty="0">
                <a:latin typeface="Georgia" panose="02040502050405020303" pitchFamily="18" charset="0"/>
              </a:rPr>
              <a:t>My original reaction was "there must be a solution to this problem."  Once you go, it's hard to come back.  The things that those languages, Clojure and Erlang, give you...”</a:t>
            </a:r>
          </a:p>
          <a:p>
            <a:pPr marL="0" indent="0">
              <a:buNone/>
            </a:pPr>
            <a:endParaRPr lang="en-US" dirty="0">
              <a:latin typeface="Georgia" panose="02040502050405020303" pitchFamily="18" charset="0"/>
            </a:endParaRPr>
          </a:p>
          <a:p>
            <a:pPr algn="r">
              <a:buFontTx/>
              <a:buChar char="-"/>
            </a:pPr>
            <a:r>
              <a:rPr lang="en-US" dirty="0">
                <a:latin typeface="Georgia" panose="02040502050405020303" pitchFamily="18" charset="0"/>
              </a:rPr>
              <a:t>José </a:t>
            </a:r>
            <a:r>
              <a:rPr lang="en-US" dirty="0" err="1">
                <a:latin typeface="Georgia" panose="02040502050405020303" pitchFamily="18" charset="0"/>
              </a:rPr>
              <a:t>Valim</a:t>
            </a:r>
            <a:r>
              <a:rPr lang="en-US" dirty="0">
                <a:latin typeface="Georgia" panose="02040502050405020303" pitchFamily="18" charset="0"/>
              </a:rPr>
              <a:t>, May 2016. </a:t>
            </a:r>
          </a:p>
          <a:p>
            <a:pPr marL="0" indent="0" algn="r">
              <a:buNone/>
            </a:pPr>
            <a:r>
              <a:rPr lang="en-US" sz="2200" dirty="0">
                <a:latin typeface="Georgia" panose="02040502050405020303" pitchFamily="18" charset="0"/>
                <a:hlinkClick r:id="rId2"/>
              </a:rPr>
              <a:t>https://soundcloud.com/oreilly-radar/jose-valim-interviewed-by-simon-st-laurent</a:t>
            </a:r>
            <a:r>
              <a:rPr lang="en-US" sz="2200" dirty="0">
                <a:latin typeface="Georgia" panose="02040502050405020303" pitchFamily="18" charset="0"/>
              </a:rPr>
              <a:t>  </a:t>
            </a:r>
          </a:p>
        </p:txBody>
      </p:sp>
    </p:spTree>
    <p:extLst>
      <p:ext uri="{BB962C8B-B14F-4D97-AF65-F5344CB8AC3E}">
        <p14:creationId xmlns:p14="http://schemas.microsoft.com/office/powerpoint/2010/main" val="133909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Why Crystal?</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p:txBody>
          <a:bodyPr>
            <a:normAutofit/>
          </a:bodyPr>
          <a:lstStyle/>
          <a:p>
            <a:pPr marL="0" indent="0">
              <a:buNone/>
            </a:pPr>
            <a:r>
              <a:rPr lang="en-US" dirty="0">
                <a:latin typeface="Georgia" panose="02040502050405020303" pitchFamily="18" charset="0"/>
              </a:rPr>
              <a:t>“Fast as C, slick as Ruby.”</a:t>
            </a: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“Crystal doesn’t allow you to have null pointer exceptions.”</a:t>
            </a: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Compilation (with LLVM) yields safety and performance.</a:t>
            </a: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Developer happiness and productivity as primary goals.</a:t>
            </a:r>
          </a:p>
        </p:txBody>
      </p:sp>
    </p:spTree>
    <p:extLst>
      <p:ext uri="{BB962C8B-B14F-4D97-AF65-F5344CB8AC3E}">
        <p14:creationId xmlns:p14="http://schemas.microsoft.com/office/powerpoint/2010/main" val="4115759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4F36-02D5-49C0-B012-FF5E988D680E}"/>
              </a:ext>
            </a:extLst>
          </p:cNvPr>
          <p:cNvSpPr>
            <a:spLocks noGrp="1"/>
          </p:cNvSpPr>
          <p:nvPr>
            <p:ph type="title"/>
          </p:nvPr>
        </p:nvSpPr>
        <p:spPr>
          <a:xfrm>
            <a:off x="838200" y="136539"/>
            <a:ext cx="10515600" cy="1325563"/>
          </a:xfrm>
        </p:spPr>
        <p:txBody>
          <a:bodyPr/>
          <a:lstStyle/>
          <a:p>
            <a:r>
              <a:rPr lang="en-US" dirty="0"/>
              <a:t>Two newcomers</a:t>
            </a:r>
          </a:p>
        </p:txBody>
      </p:sp>
      <p:sp>
        <p:nvSpPr>
          <p:cNvPr id="4" name="Content Placeholder 3">
            <a:extLst>
              <a:ext uri="{FF2B5EF4-FFF2-40B4-BE49-F238E27FC236}">
                <a16:creationId xmlns:a16="http://schemas.microsoft.com/office/drawing/2014/main" id="{74F7B485-44E9-45FF-BA09-D74B2359F84A}"/>
              </a:ext>
            </a:extLst>
          </p:cNvPr>
          <p:cNvSpPr>
            <a:spLocks noGrp="1"/>
          </p:cNvSpPr>
          <p:nvPr>
            <p:ph sz="half" idx="2"/>
          </p:nvPr>
        </p:nvSpPr>
        <p:spPr>
          <a:xfrm>
            <a:off x="839788" y="2928937"/>
            <a:ext cx="5157787" cy="3260725"/>
          </a:xfrm>
        </p:spPr>
        <p:txBody>
          <a:bodyPr>
            <a:normAutofit/>
          </a:bodyPr>
          <a:lstStyle/>
          <a:p>
            <a:pPr>
              <a:lnSpc>
                <a:spcPct val="100000"/>
              </a:lnSpc>
            </a:pPr>
            <a:r>
              <a:rPr lang="en-US" dirty="0"/>
              <a:t>José </a:t>
            </a:r>
            <a:r>
              <a:rPr lang="en-US" dirty="0" err="1"/>
              <a:t>Valim</a:t>
            </a:r>
            <a:r>
              <a:rPr lang="en-US" dirty="0"/>
              <a:t> started Elixir in 2012.</a:t>
            </a:r>
          </a:p>
          <a:p>
            <a:pPr>
              <a:lnSpc>
                <a:spcPct val="100000"/>
              </a:lnSpc>
            </a:pPr>
            <a:r>
              <a:rPr lang="en-US" dirty="0"/>
              <a:t>Project supported by </a:t>
            </a:r>
            <a:r>
              <a:rPr lang="en-US" dirty="0" err="1"/>
              <a:t>Platformatec</a:t>
            </a:r>
            <a:r>
              <a:rPr lang="en-US" dirty="0"/>
              <a:t> and a growing community.</a:t>
            </a:r>
          </a:p>
        </p:txBody>
      </p:sp>
      <p:sp>
        <p:nvSpPr>
          <p:cNvPr id="6" name="Content Placeholder 5">
            <a:extLst>
              <a:ext uri="{FF2B5EF4-FFF2-40B4-BE49-F238E27FC236}">
                <a16:creationId xmlns:a16="http://schemas.microsoft.com/office/drawing/2014/main" id="{05A1B1C1-ADA2-4F73-82B9-F75B08DB499A}"/>
              </a:ext>
            </a:extLst>
          </p:cNvPr>
          <p:cNvSpPr>
            <a:spLocks noGrp="1"/>
          </p:cNvSpPr>
          <p:nvPr>
            <p:ph sz="quarter" idx="4"/>
          </p:nvPr>
        </p:nvSpPr>
        <p:spPr>
          <a:xfrm>
            <a:off x="6172199" y="2928936"/>
            <a:ext cx="5297557" cy="3471863"/>
          </a:xfrm>
        </p:spPr>
        <p:txBody>
          <a:bodyPr>
            <a:normAutofit/>
          </a:bodyPr>
          <a:lstStyle/>
          <a:p>
            <a:pPr>
              <a:lnSpc>
                <a:spcPct val="100000"/>
              </a:lnSpc>
            </a:pPr>
            <a:r>
              <a:rPr lang="en-US" dirty="0" err="1"/>
              <a:t>Ary</a:t>
            </a:r>
            <a:r>
              <a:rPr lang="en-US" dirty="0"/>
              <a:t> </a:t>
            </a:r>
            <a:r>
              <a:rPr lang="en-US" dirty="0" err="1"/>
              <a:t>Borenszweig</a:t>
            </a:r>
            <a:r>
              <a:rPr lang="en-US" dirty="0"/>
              <a:t>, Juan </a:t>
            </a:r>
            <a:r>
              <a:rPr lang="en-US" dirty="0" err="1"/>
              <a:t>Wajnerman</a:t>
            </a:r>
            <a:r>
              <a:rPr lang="en-US" dirty="0"/>
              <a:t>, and Brian Cardiff started Crystal in 2011.</a:t>
            </a:r>
          </a:p>
          <a:p>
            <a:pPr>
              <a:lnSpc>
                <a:spcPct val="100000"/>
              </a:lnSpc>
            </a:pPr>
            <a:r>
              <a:rPr lang="en-US" dirty="0"/>
              <a:t>Project supported by </a:t>
            </a:r>
            <a:r>
              <a:rPr lang="en-US" dirty="0" err="1"/>
              <a:t>Manas</a:t>
            </a:r>
            <a:r>
              <a:rPr lang="en-US" dirty="0"/>
              <a:t> Technology Solutions and a growing community.</a:t>
            </a:r>
          </a:p>
        </p:txBody>
      </p:sp>
      <p:pic>
        <p:nvPicPr>
          <p:cNvPr id="9" name="Picture 8">
            <a:extLst>
              <a:ext uri="{FF2B5EF4-FFF2-40B4-BE49-F238E27FC236}">
                <a16:creationId xmlns:a16="http://schemas.microsoft.com/office/drawing/2014/main" id="{216C0389-A27D-42B5-9514-36051A0AA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32" y="1422414"/>
            <a:ext cx="3205262" cy="1341409"/>
          </a:xfrm>
          <a:prstGeom prst="rect">
            <a:avLst/>
          </a:prstGeom>
        </p:spPr>
      </p:pic>
      <p:graphicFrame>
        <p:nvGraphicFramePr>
          <p:cNvPr id="12" name="Object 11">
            <a:extLst>
              <a:ext uri="{FF2B5EF4-FFF2-40B4-BE49-F238E27FC236}">
                <a16:creationId xmlns:a16="http://schemas.microsoft.com/office/drawing/2014/main" id="{B05413E8-A483-4898-B784-8AC5C12A1015}"/>
              </a:ext>
            </a:extLst>
          </p:cNvPr>
          <p:cNvGraphicFramePr>
            <a:graphicFrameLocks noChangeAspect="1"/>
          </p:cNvGraphicFramePr>
          <p:nvPr>
            <p:extLst>
              <p:ext uri="{D42A27DB-BD31-4B8C-83A1-F6EECF244321}">
                <p14:modId xmlns:p14="http://schemas.microsoft.com/office/powerpoint/2010/main" val="3886335361"/>
              </p:ext>
            </p:extLst>
          </p:nvPr>
        </p:nvGraphicFramePr>
        <p:xfrm>
          <a:off x="7376319" y="136539"/>
          <a:ext cx="2165350" cy="2571750"/>
        </p:xfrm>
        <a:graphic>
          <a:graphicData uri="http://schemas.openxmlformats.org/presentationml/2006/ole">
            <mc:AlternateContent xmlns:mc="http://schemas.openxmlformats.org/markup-compatibility/2006">
              <mc:Choice xmlns:v="urn:schemas-microsoft-com:vml" Requires="v">
                <p:oleObj spid="_x0000_s5232" r:id="rId4" imgW="8634600" imgH="10272960" progId="">
                  <p:embed/>
                </p:oleObj>
              </mc:Choice>
              <mc:Fallback>
                <p:oleObj r:id="rId4" imgW="8634600" imgH="10272960" progId="">
                  <p:embed/>
                  <p:pic>
                    <p:nvPicPr>
                      <p:cNvPr id="6" name="Object 5">
                        <a:extLst>
                          <a:ext uri="{FF2B5EF4-FFF2-40B4-BE49-F238E27FC236}">
                            <a16:creationId xmlns:a16="http://schemas.microsoft.com/office/drawing/2014/main" id="{62A13A42-4710-4F9B-ADAF-E8907B24358C}"/>
                          </a:ext>
                        </a:extLst>
                      </p:cNvPr>
                      <p:cNvPicPr/>
                      <p:nvPr/>
                    </p:nvPicPr>
                    <p:blipFill>
                      <a:blip r:embed="rId5"/>
                      <a:stretch>
                        <a:fillRect/>
                      </a:stretch>
                    </p:blipFill>
                    <p:spPr>
                      <a:xfrm>
                        <a:off x="7376319" y="136539"/>
                        <a:ext cx="2165350" cy="2571750"/>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5BCAD706-46F4-4E3B-8E00-10AB51570262}"/>
              </a:ext>
            </a:extLst>
          </p:cNvPr>
          <p:cNvSpPr/>
          <p:nvPr/>
        </p:nvSpPr>
        <p:spPr>
          <a:xfrm>
            <a:off x="6717330" y="6219478"/>
            <a:ext cx="3182090" cy="461665"/>
          </a:xfrm>
          <a:prstGeom prst="rect">
            <a:avLst/>
          </a:prstGeom>
        </p:spPr>
        <p:txBody>
          <a:bodyPr wrap="none">
            <a:spAutoFit/>
          </a:bodyPr>
          <a:lstStyle/>
          <a:p>
            <a:r>
              <a:rPr lang="en-US" sz="2400" dirty="0"/>
              <a:t>https://crystal-lang.org/</a:t>
            </a:r>
          </a:p>
        </p:txBody>
      </p:sp>
      <p:sp>
        <p:nvSpPr>
          <p:cNvPr id="14" name="Rectangle 13">
            <a:extLst>
              <a:ext uri="{FF2B5EF4-FFF2-40B4-BE49-F238E27FC236}">
                <a16:creationId xmlns:a16="http://schemas.microsoft.com/office/drawing/2014/main" id="{72BE7647-6E09-4A86-B5C2-E0A9ECABF3C3}"/>
              </a:ext>
            </a:extLst>
          </p:cNvPr>
          <p:cNvSpPr/>
          <p:nvPr/>
        </p:nvSpPr>
        <p:spPr>
          <a:xfrm>
            <a:off x="1354730" y="6219478"/>
            <a:ext cx="2979149" cy="461665"/>
          </a:xfrm>
          <a:prstGeom prst="rect">
            <a:avLst/>
          </a:prstGeom>
        </p:spPr>
        <p:txBody>
          <a:bodyPr wrap="none">
            <a:spAutoFit/>
          </a:bodyPr>
          <a:lstStyle/>
          <a:p>
            <a:r>
              <a:rPr lang="en-US" sz="2400" dirty="0"/>
              <a:t>https://elixir-lang.org/</a:t>
            </a:r>
          </a:p>
        </p:txBody>
      </p:sp>
    </p:spTree>
    <p:extLst>
      <p:ext uri="{BB962C8B-B14F-4D97-AF65-F5344CB8AC3E}">
        <p14:creationId xmlns:p14="http://schemas.microsoft.com/office/powerpoint/2010/main" val="1778724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4F36-02D5-49C0-B012-FF5E988D680E}"/>
              </a:ext>
            </a:extLst>
          </p:cNvPr>
          <p:cNvSpPr>
            <a:spLocks noGrp="1"/>
          </p:cNvSpPr>
          <p:nvPr>
            <p:ph type="title"/>
          </p:nvPr>
        </p:nvSpPr>
        <p:spPr>
          <a:xfrm>
            <a:off x="838200" y="136539"/>
            <a:ext cx="10515600" cy="1325563"/>
          </a:xfrm>
        </p:spPr>
        <p:txBody>
          <a:bodyPr/>
          <a:lstStyle/>
          <a:p>
            <a:r>
              <a:rPr lang="en-US" dirty="0"/>
              <a:t>Current status</a:t>
            </a:r>
          </a:p>
        </p:txBody>
      </p:sp>
      <p:sp>
        <p:nvSpPr>
          <p:cNvPr id="4" name="Content Placeholder 3">
            <a:extLst>
              <a:ext uri="{FF2B5EF4-FFF2-40B4-BE49-F238E27FC236}">
                <a16:creationId xmlns:a16="http://schemas.microsoft.com/office/drawing/2014/main" id="{74F7B485-44E9-45FF-BA09-D74B2359F84A}"/>
              </a:ext>
            </a:extLst>
          </p:cNvPr>
          <p:cNvSpPr>
            <a:spLocks noGrp="1"/>
          </p:cNvSpPr>
          <p:nvPr>
            <p:ph sz="half" idx="2"/>
          </p:nvPr>
        </p:nvSpPr>
        <p:spPr>
          <a:xfrm>
            <a:off x="839788" y="3786188"/>
            <a:ext cx="5157787" cy="2403474"/>
          </a:xfrm>
        </p:spPr>
        <p:txBody>
          <a:bodyPr>
            <a:normAutofit/>
          </a:bodyPr>
          <a:lstStyle/>
          <a:p>
            <a:r>
              <a:rPr lang="en-US" dirty="0"/>
              <a:t>1.0 released in 2014</a:t>
            </a:r>
          </a:p>
          <a:p>
            <a:r>
              <a:rPr lang="en-US" dirty="0"/>
              <a:t>1.9 released this month</a:t>
            </a:r>
          </a:p>
          <a:p>
            <a:pPr marL="0" indent="0">
              <a:buNone/>
            </a:pPr>
            <a:endParaRPr lang="en-US" dirty="0"/>
          </a:p>
        </p:txBody>
      </p:sp>
      <p:sp>
        <p:nvSpPr>
          <p:cNvPr id="6" name="Content Placeholder 5">
            <a:extLst>
              <a:ext uri="{FF2B5EF4-FFF2-40B4-BE49-F238E27FC236}">
                <a16:creationId xmlns:a16="http://schemas.microsoft.com/office/drawing/2014/main" id="{05A1B1C1-ADA2-4F73-82B9-F75B08DB499A}"/>
              </a:ext>
            </a:extLst>
          </p:cNvPr>
          <p:cNvSpPr>
            <a:spLocks noGrp="1"/>
          </p:cNvSpPr>
          <p:nvPr>
            <p:ph sz="quarter" idx="4"/>
          </p:nvPr>
        </p:nvSpPr>
        <p:spPr>
          <a:xfrm>
            <a:off x="6172200" y="3786188"/>
            <a:ext cx="5183188" cy="2614611"/>
          </a:xfrm>
        </p:spPr>
        <p:txBody>
          <a:bodyPr>
            <a:normAutofit/>
          </a:bodyPr>
          <a:lstStyle/>
          <a:p>
            <a:pPr>
              <a:lnSpc>
                <a:spcPct val="100000"/>
              </a:lnSpc>
            </a:pPr>
            <a:r>
              <a:rPr lang="en-US" dirty="0"/>
              <a:t>Self-hosting in 2013, first official release in 2014.</a:t>
            </a:r>
          </a:p>
          <a:p>
            <a:pPr>
              <a:lnSpc>
                <a:spcPct val="100000"/>
              </a:lnSpc>
            </a:pPr>
            <a:r>
              <a:rPr lang="en-US" dirty="0"/>
              <a:t>0.29.0 released in June.</a:t>
            </a:r>
          </a:p>
        </p:txBody>
      </p:sp>
      <p:pic>
        <p:nvPicPr>
          <p:cNvPr id="9" name="Picture 8">
            <a:extLst>
              <a:ext uri="{FF2B5EF4-FFF2-40B4-BE49-F238E27FC236}">
                <a16:creationId xmlns:a16="http://schemas.microsoft.com/office/drawing/2014/main" id="{216C0389-A27D-42B5-9514-36051A0AA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32" y="1422414"/>
            <a:ext cx="3205262" cy="1341409"/>
          </a:xfrm>
          <a:prstGeom prst="rect">
            <a:avLst/>
          </a:prstGeom>
        </p:spPr>
      </p:pic>
      <p:graphicFrame>
        <p:nvGraphicFramePr>
          <p:cNvPr id="12" name="Object 11">
            <a:extLst>
              <a:ext uri="{FF2B5EF4-FFF2-40B4-BE49-F238E27FC236}">
                <a16:creationId xmlns:a16="http://schemas.microsoft.com/office/drawing/2014/main" id="{B05413E8-A483-4898-B784-8AC5C12A1015}"/>
              </a:ext>
            </a:extLst>
          </p:cNvPr>
          <p:cNvGraphicFramePr>
            <a:graphicFrameLocks noChangeAspect="1"/>
          </p:cNvGraphicFramePr>
          <p:nvPr/>
        </p:nvGraphicFramePr>
        <p:xfrm>
          <a:off x="7376319" y="136539"/>
          <a:ext cx="2165350" cy="2571750"/>
        </p:xfrm>
        <a:graphic>
          <a:graphicData uri="http://schemas.openxmlformats.org/presentationml/2006/ole">
            <mc:AlternateContent xmlns:mc="http://schemas.openxmlformats.org/markup-compatibility/2006">
              <mc:Choice xmlns:v="urn:schemas-microsoft-com:vml" Requires="v">
                <p:oleObj spid="_x0000_s6250" r:id="rId5" imgW="8634600" imgH="10272960" progId="">
                  <p:embed/>
                </p:oleObj>
              </mc:Choice>
              <mc:Fallback>
                <p:oleObj r:id="rId5" imgW="8634600" imgH="10272960" progId="">
                  <p:embed/>
                  <p:pic>
                    <p:nvPicPr>
                      <p:cNvPr id="12" name="Object 11">
                        <a:extLst>
                          <a:ext uri="{FF2B5EF4-FFF2-40B4-BE49-F238E27FC236}">
                            <a16:creationId xmlns:a16="http://schemas.microsoft.com/office/drawing/2014/main" id="{B05413E8-A483-4898-B784-8AC5C12A1015}"/>
                          </a:ext>
                        </a:extLst>
                      </p:cNvPr>
                      <p:cNvPicPr/>
                      <p:nvPr/>
                    </p:nvPicPr>
                    <p:blipFill>
                      <a:blip r:embed="rId6"/>
                      <a:stretch>
                        <a:fillRect/>
                      </a:stretch>
                    </p:blipFill>
                    <p:spPr>
                      <a:xfrm>
                        <a:off x="7376319" y="136539"/>
                        <a:ext cx="2165350" cy="2571750"/>
                      </a:xfrm>
                      <a:prstGeom prst="rect">
                        <a:avLst/>
                      </a:prstGeom>
                    </p:spPr>
                  </p:pic>
                </p:oleObj>
              </mc:Fallback>
            </mc:AlternateContent>
          </a:graphicData>
        </a:graphic>
      </p:graphicFrame>
    </p:spTree>
    <p:extLst>
      <p:ext uri="{BB962C8B-B14F-4D97-AF65-F5344CB8AC3E}">
        <p14:creationId xmlns:p14="http://schemas.microsoft.com/office/powerpoint/2010/main" val="703812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4F36-02D5-49C0-B012-FF5E988D680E}"/>
              </a:ext>
            </a:extLst>
          </p:cNvPr>
          <p:cNvSpPr>
            <a:spLocks noGrp="1"/>
          </p:cNvSpPr>
          <p:nvPr>
            <p:ph type="title"/>
          </p:nvPr>
        </p:nvSpPr>
        <p:spPr>
          <a:xfrm>
            <a:off x="838200" y="136539"/>
            <a:ext cx="10515600" cy="1325563"/>
          </a:xfrm>
        </p:spPr>
        <p:txBody>
          <a:bodyPr/>
          <a:lstStyle/>
          <a:p>
            <a:r>
              <a:rPr lang="en-US" dirty="0"/>
              <a:t>What’s next</a:t>
            </a:r>
          </a:p>
        </p:txBody>
      </p:sp>
      <p:sp>
        <p:nvSpPr>
          <p:cNvPr id="4" name="Content Placeholder 3">
            <a:extLst>
              <a:ext uri="{FF2B5EF4-FFF2-40B4-BE49-F238E27FC236}">
                <a16:creationId xmlns:a16="http://schemas.microsoft.com/office/drawing/2014/main" id="{74F7B485-44E9-45FF-BA09-D74B2359F84A}"/>
              </a:ext>
            </a:extLst>
          </p:cNvPr>
          <p:cNvSpPr>
            <a:spLocks noGrp="1"/>
          </p:cNvSpPr>
          <p:nvPr>
            <p:ph sz="half" idx="2"/>
          </p:nvPr>
        </p:nvSpPr>
        <p:spPr>
          <a:xfrm>
            <a:off x="506827" y="3429000"/>
            <a:ext cx="5157787" cy="2760662"/>
          </a:xfrm>
        </p:spPr>
        <p:txBody>
          <a:bodyPr>
            <a:normAutofit/>
          </a:bodyPr>
          <a:lstStyle/>
          <a:p>
            <a:pPr marL="0" indent="0">
              <a:lnSpc>
                <a:spcPct val="100000"/>
              </a:lnSpc>
              <a:buNone/>
            </a:pPr>
            <a:r>
              <a:rPr lang="en-US" dirty="0"/>
              <a:t>“As mentioned earlier, releases was the last planned feature for Elixir. We don’t have any major user-facing feature in the works nor planned.”</a:t>
            </a:r>
          </a:p>
        </p:txBody>
      </p:sp>
      <p:sp>
        <p:nvSpPr>
          <p:cNvPr id="6" name="Content Placeholder 5">
            <a:extLst>
              <a:ext uri="{FF2B5EF4-FFF2-40B4-BE49-F238E27FC236}">
                <a16:creationId xmlns:a16="http://schemas.microsoft.com/office/drawing/2014/main" id="{05A1B1C1-ADA2-4F73-82B9-F75B08DB499A}"/>
              </a:ext>
            </a:extLst>
          </p:cNvPr>
          <p:cNvSpPr>
            <a:spLocks noGrp="1"/>
          </p:cNvSpPr>
          <p:nvPr>
            <p:ph sz="quarter" idx="4"/>
          </p:nvPr>
        </p:nvSpPr>
        <p:spPr>
          <a:xfrm>
            <a:off x="6286500" y="3429000"/>
            <a:ext cx="5183188" cy="2971799"/>
          </a:xfrm>
        </p:spPr>
        <p:txBody>
          <a:bodyPr>
            <a:normAutofit/>
          </a:bodyPr>
          <a:lstStyle/>
          <a:p>
            <a:pPr marL="0" indent="0">
              <a:lnSpc>
                <a:spcPct val="100000"/>
              </a:lnSpc>
              <a:buNone/>
            </a:pPr>
            <a:r>
              <a:rPr lang="en-US" dirty="0"/>
              <a:t>Major projects yet to come: </a:t>
            </a:r>
          </a:p>
          <a:p>
            <a:pPr>
              <a:lnSpc>
                <a:spcPct val="100000"/>
              </a:lnSpc>
            </a:pPr>
            <a:r>
              <a:rPr lang="en-US" dirty="0"/>
              <a:t>Complete concurrency</a:t>
            </a:r>
          </a:p>
          <a:p>
            <a:pPr>
              <a:lnSpc>
                <a:spcPct val="100000"/>
              </a:lnSpc>
            </a:pPr>
            <a:r>
              <a:rPr lang="en-US" dirty="0"/>
              <a:t>Windows support.</a:t>
            </a:r>
          </a:p>
        </p:txBody>
      </p:sp>
      <p:pic>
        <p:nvPicPr>
          <p:cNvPr id="9" name="Picture 8">
            <a:extLst>
              <a:ext uri="{FF2B5EF4-FFF2-40B4-BE49-F238E27FC236}">
                <a16:creationId xmlns:a16="http://schemas.microsoft.com/office/drawing/2014/main" id="{216C0389-A27D-42B5-9514-36051A0AA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32" y="1422414"/>
            <a:ext cx="3205262" cy="1341409"/>
          </a:xfrm>
          <a:prstGeom prst="rect">
            <a:avLst/>
          </a:prstGeom>
        </p:spPr>
      </p:pic>
      <p:graphicFrame>
        <p:nvGraphicFramePr>
          <p:cNvPr id="12" name="Object 11">
            <a:extLst>
              <a:ext uri="{FF2B5EF4-FFF2-40B4-BE49-F238E27FC236}">
                <a16:creationId xmlns:a16="http://schemas.microsoft.com/office/drawing/2014/main" id="{B05413E8-A483-4898-B784-8AC5C12A1015}"/>
              </a:ext>
            </a:extLst>
          </p:cNvPr>
          <p:cNvGraphicFramePr>
            <a:graphicFrameLocks noChangeAspect="1"/>
          </p:cNvGraphicFramePr>
          <p:nvPr/>
        </p:nvGraphicFramePr>
        <p:xfrm>
          <a:off x="7376319" y="136539"/>
          <a:ext cx="2165350" cy="2571750"/>
        </p:xfrm>
        <a:graphic>
          <a:graphicData uri="http://schemas.openxmlformats.org/presentationml/2006/ole">
            <mc:AlternateContent xmlns:mc="http://schemas.openxmlformats.org/markup-compatibility/2006">
              <mc:Choice xmlns:v="urn:schemas-microsoft-com:vml" Requires="v">
                <p:oleObj spid="_x0000_s7274" r:id="rId4" imgW="8634600" imgH="10272960" progId="">
                  <p:embed/>
                </p:oleObj>
              </mc:Choice>
              <mc:Fallback>
                <p:oleObj r:id="rId4" imgW="8634600" imgH="10272960" progId="">
                  <p:embed/>
                  <p:pic>
                    <p:nvPicPr>
                      <p:cNvPr id="12" name="Object 11">
                        <a:extLst>
                          <a:ext uri="{FF2B5EF4-FFF2-40B4-BE49-F238E27FC236}">
                            <a16:creationId xmlns:a16="http://schemas.microsoft.com/office/drawing/2014/main" id="{B05413E8-A483-4898-B784-8AC5C12A1015}"/>
                          </a:ext>
                        </a:extLst>
                      </p:cNvPr>
                      <p:cNvPicPr/>
                      <p:nvPr/>
                    </p:nvPicPr>
                    <p:blipFill>
                      <a:blip r:embed="rId5"/>
                      <a:stretch>
                        <a:fillRect/>
                      </a:stretch>
                    </p:blipFill>
                    <p:spPr>
                      <a:xfrm>
                        <a:off x="7376319" y="136539"/>
                        <a:ext cx="2165350" cy="2571750"/>
                      </a:xfrm>
                      <a:prstGeom prst="rect">
                        <a:avLst/>
                      </a:prstGeom>
                    </p:spPr>
                  </p:pic>
                </p:oleObj>
              </mc:Fallback>
            </mc:AlternateContent>
          </a:graphicData>
        </a:graphic>
      </p:graphicFrame>
    </p:spTree>
    <p:extLst>
      <p:ext uri="{BB962C8B-B14F-4D97-AF65-F5344CB8AC3E}">
        <p14:creationId xmlns:p14="http://schemas.microsoft.com/office/powerpoint/2010/main" val="148984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0898-8737-44E5-BE80-9687CDFEC06A}"/>
              </a:ext>
            </a:extLst>
          </p:cNvPr>
          <p:cNvSpPr>
            <a:spLocks noGrp="1"/>
          </p:cNvSpPr>
          <p:nvPr>
            <p:ph type="title"/>
          </p:nvPr>
        </p:nvSpPr>
        <p:spPr/>
        <p:txBody>
          <a:bodyPr/>
          <a:lstStyle/>
          <a:p>
            <a:r>
              <a:rPr lang="en-US" dirty="0">
                <a:latin typeface="Georgia" panose="02040502050405020303" pitchFamily="18" charset="0"/>
              </a:rPr>
              <a:t>Show me the code?</a:t>
            </a:r>
          </a:p>
        </p:txBody>
      </p:sp>
    </p:spTree>
    <p:extLst>
      <p:ext uri="{BB962C8B-B14F-4D97-AF65-F5344CB8AC3E}">
        <p14:creationId xmlns:p14="http://schemas.microsoft.com/office/powerpoint/2010/main" val="369922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6460-C842-4C74-B166-BBFFC7FDF5C3}"/>
              </a:ext>
            </a:extLst>
          </p:cNvPr>
          <p:cNvSpPr>
            <a:spLocks noGrp="1"/>
          </p:cNvSpPr>
          <p:nvPr>
            <p:ph type="title"/>
          </p:nvPr>
        </p:nvSpPr>
        <p:spPr/>
        <p:txBody>
          <a:bodyPr/>
          <a:lstStyle/>
          <a:p>
            <a:r>
              <a:rPr lang="en-US" dirty="0"/>
              <a:t>Elixir tries to be friendlier Erlang</a:t>
            </a:r>
          </a:p>
        </p:txBody>
      </p:sp>
      <p:sp>
        <p:nvSpPr>
          <p:cNvPr id="3" name="Text Placeholder 2">
            <a:extLst>
              <a:ext uri="{FF2B5EF4-FFF2-40B4-BE49-F238E27FC236}">
                <a16:creationId xmlns:a16="http://schemas.microsoft.com/office/drawing/2014/main" id="{CBA8588E-32B3-4520-B2DF-DC666E54D97B}"/>
              </a:ext>
            </a:extLst>
          </p:cNvPr>
          <p:cNvSpPr>
            <a:spLocks noGrp="1"/>
          </p:cNvSpPr>
          <p:nvPr>
            <p:ph type="body" idx="1"/>
          </p:nvPr>
        </p:nvSpPr>
        <p:spPr>
          <a:xfrm>
            <a:off x="862014" y="1384218"/>
            <a:ext cx="5157787" cy="823912"/>
          </a:xfrm>
        </p:spPr>
        <p:txBody>
          <a:bodyPr/>
          <a:lstStyle/>
          <a:p>
            <a:r>
              <a:rPr lang="en-US" dirty="0"/>
              <a:t>Erlang</a:t>
            </a:r>
          </a:p>
        </p:txBody>
      </p:sp>
      <p:sp>
        <p:nvSpPr>
          <p:cNvPr id="4" name="Content Placeholder 3">
            <a:extLst>
              <a:ext uri="{FF2B5EF4-FFF2-40B4-BE49-F238E27FC236}">
                <a16:creationId xmlns:a16="http://schemas.microsoft.com/office/drawing/2014/main" id="{74D7624B-48B7-4310-B9A4-52CE1868DD5C}"/>
              </a:ext>
            </a:extLst>
          </p:cNvPr>
          <p:cNvSpPr>
            <a:spLocks noGrp="1"/>
          </p:cNvSpPr>
          <p:nvPr>
            <p:ph sz="half" idx="2"/>
          </p:nvPr>
        </p:nvSpPr>
        <p:spPr>
          <a:xfrm>
            <a:off x="839788" y="2262434"/>
            <a:ext cx="5157787" cy="4143079"/>
          </a:xfrm>
        </p:spPr>
        <p:txBody>
          <a:bodyPr>
            <a:normAutofit/>
          </a:bodyPr>
          <a:lstStyle/>
          <a:p>
            <a:pPr marL="0" indent="0">
              <a:buNone/>
            </a:pPr>
            <a:r>
              <a:rPr lang="en-US" sz="1800" dirty="0">
                <a:latin typeface="Courier New" panose="02070309020205020404" pitchFamily="49" charset="0"/>
                <a:cs typeface="Courier New" panose="02070309020205020404" pitchFamily="49" charset="0"/>
              </a:rPr>
              <a:t>-module(count).</a:t>
            </a:r>
          </a:p>
          <a:p>
            <a:pPr marL="0" indent="0">
              <a:buNone/>
            </a:pPr>
            <a:r>
              <a:rPr lang="en-US" sz="1800" dirty="0">
                <a:latin typeface="Courier New" panose="02070309020205020404" pitchFamily="49" charset="0"/>
                <a:cs typeface="Courier New" panose="02070309020205020404" pitchFamily="49" charset="0"/>
              </a:rPr>
              <a:t>-export([countdown/1]).</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countdown(From) when From &gt; 0 -&gt;</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io:format</a:t>
            </a:r>
            <a:r>
              <a:rPr lang="en-US" sz="1800" dirty="0">
                <a:latin typeface="Courier New" panose="02070309020205020404" pitchFamily="49" charset="0"/>
                <a:cs typeface="Courier New" panose="02070309020205020404" pitchFamily="49" charset="0"/>
              </a:rPr>
              <a:t>("~w!~n", [From]),</a:t>
            </a:r>
          </a:p>
          <a:p>
            <a:pPr marL="0" indent="0">
              <a:buNone/>
            </a:pPr>
            <a:r>
              <a:rPr lang="en-US" sz="1800" dirty="0">
                <a:latin typeface="Courier New" panose="02070309020205020404" pitchFamily="49" charset="0"/>
                <a:cs typeface="Courier New" panose="02070309020205020404" pitchFamily="49" charset="0"/>
              </a:rPr>
              <a:t>  countdown(From-1);</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countdown(From) -&gt;</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io:format</a:t>
            </a:r>
            <a:r>
              <a:rPr lang="en-US" sz="1800" dirty="0">
                <a:latin typeface="Courier New" panose="02070309020205020404" pitchFamily="49" charset="0"/>
                <a:cs typeface="Courier New" panose="02070309020205020404" pitchFamily="49" charset="0"/>
              </a:rPr>
              <a:t>("blastoff!~n").</a:t>
            </a:r>
          </a:p>
        </p:txBody>
      </p:sp>
      <p:sp>
        <p:nvSpPr>
          <p:cNvPr id="5" name="Text Placeholder 4">
            <a:extLst>
              <a:ext uri="{FF2B5EF4-FFF2-40B4-BE49-F238E27FC236}">
                <a16:creationId xmlns:a16="http://schemas.microsoft.com/office/drawing/2014/main" id="{919F135A-709A-4BA7-A93F-0F992CE0D6EF}"/>
              </a:ext>
            </a:extLst>
          </p:cNvPr>
          <p:cNvSpPr>
            <a:spLocks noGrp="1"/>
          </p:cNvSpPr>
          <p:nvPr>
            <p:ph type="body" sz="quarter" idx="3"/>
          </p:nvPr>
        </p:nvSpPr>
        <p:spPr>
          <a:xfrm>
            <a:off x="6194426" y="1384218"/>
            <a:ext cx="5183188" cy="823912"/>
          </a:xfrm>
        </p:spPr>
        <p:txBody>
          <a:bodyPr/>
          <a:lstStyle/>
          <a:p>
            <a:r>
              <a:rPr lang="en-US" dirty="0"/>
              <a:t>Elixir</a:t>
            </a:r>
          </a:p>
        </p:txBody>
      </p:sp>
      <p:sp>
        <p:nvSpPr>
          <p:cNvPr id="6" name="Content Placeholder 5">
            <a:extLst>
              <a:ext uri="{FF2B5EF4-FFF2-40B4-BE49-F238E27FC236}">
                <a16:creationId xmlns:a16="http://schemas.microsoft.com/office/drawing/2014/main" id="{1E4E71DD-FB16-4910-A2FC-76E2ACFE6109}"/>
              </a:ext>
            </a:extLst>
          </p:cNvPr>
          <p:cNvSpPr>
            <a:spLocks noGrp="1"/>
          </p:cNvSpPr>
          <p:nvPr>
            <p:ph sz="quarter" idx="4"/>
          </p:nvPr>
        </p:nvSpPr>
        <p:spPr>
          <a:xfrm>
            <a:off x="6172200" y="2262434"/>
            <a:ext cx="6019800" cy="4534292"/>
          </a:xfrm>
        </p:spPr>
        <p:txBody>
          <a:bodyPr>
            <a:noAutofit/>
          </a:bodyPr>
          <a:lstStyle/>
          <a:p>
            <a:pPr marL="0" indent="0">
              <a:buNone/>
            </a:pPr>
            <a:r>
              <a:rPr lang="en-US" sz="1800" dirty="0" err="1">
                <a:latin typeface="Courier New" panose="02070309020205020404" pitchFamily="49" charset="0"/>
                <a:cs typeface="Courier New" panose="02070309020205020404" pitchFamily="49" charset="0"/>
              </a:rPr>
              <a:t>defmodule</a:t>
            </a:r>
            <a:r>
              <a:rPr lang="en-US" sz="1800" dirty="0">
                <a:latin typeface="Courier New" panose="02070309020205020404" pitchFamily="49" charset="0"/>
                <a:cs typeface="Courier New" panose="02070309020205020404" pitchFamily="49" charset="0"/>
              </a:rPr>
              <a:t> Count do</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def countdown(from) when from &gt; 0 do</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IO.</a:t>
            </a:r>
            <a:r>
              <a:rPr lang="en-US" sz="2000" dirty="0" err="1">
                <a:latin typeface="Courier New" panose="02070309020205020404" pitchFamily="49" charset="0"/>
                <a:cs typeface="Courier New" panose="02070309020205020404" pitchFamily="49" charset="0"/>
              </a:rPr>
              <a:t>inspect</a:t>
            </a:r>
            <a:r>
              <a:rPr lang="en-US" sz="1800" dirty="0">
                <a:latin typeface="Courier New" panose="02070309020205020404" pitchFamily="49" charset="0"/>
                <a:cs typeface="Courier New" panose="02070309020205020404" pitchFamily="49" charset="0"/>
              </a:rPr>
              <a:t>(from)</a:t>
            </a:r>
          </a:p>
          <a:p>
            <a:pPr marL="0" indent="0">
              <a:buNone/>
            </a:pPr>
            <a:r>
              <a:rPr lang="en-US" sz="1800" dirty="0">
                <a:latin typeface="Courier New" panose="02070309020205020404" pitchFamily="49" charset="0"/>
                <a:cs typeface="Courier New" panose="02070309020205020404" pitchFamily="49" charset="0"/>
              </a:rPr>
              <a:t>    countdown(from-1)</a:t>
            </a:r>
          </a:p>
          <a:p>
            <a:pPr marL="0" indent="0">
              <a:buNone/>
            </a:pPr>
            <a:r>
              <a:rPr lang="en-US" sz="1800" dirty="0">
                <a:latin typeface="Courier New" panose="02070309020205020404" pitchFamily="49" charset="0"/>
                <a:cs typeface="Courier New" panose="02070309020205020404" pitchFamily="49" charset="0"/>
              </a:rPr>
              <a:t>  end</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def countdown(from) do</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IO.puts</a:t>
            </a:r>
            <a:r>
              <a:rPr lang="en-US" sz="1800" dirty="0">
                <a:latin typeface="Courier New" panose="02070309020205020404" pitchFamily="49" charset="0"/>
                <a:cs typeface="Courier New" panose="02070309020205020404" pitchFamily="49" charset="0"/>
              </a:rPr>
              <a:t>("blastoff!")</a:t>
            </a:r>
          </a:p>
          <a:p>
            <a:pPr marL="0" indent="0">
              <a:buNone/>
            </a:pPr>
            <a:r>
              <a:rPr lang="en-US" sz="1800" dirty="0">
                <a:latin typeface="Courier New" panose="02070309020205020404" pitchFamily="49" charset="0"/>
                <a:cs typeface="Courier New" panose="02070309020205020404" pitchFamily="49" charset="0"/>
              </a:rPr>
              <a:t>  end</a:t>
            </a:r>
          </a:p>
          <a:p>
            <a:pPr marL="0" indent="0">
              <a:buNone/>
            </a:pPr>
            <a:r>
              <a:rPr lang="en-US" sz="1800" dirty="0">
                <a:latin typeface="Courier New" panose="02070309020205020404" pitchFamily="49" charset="0"/>
                <a:cs typeface="Courier New" panose="02070309020205020404" pitchFamily="49" charset="0"/>
              </a:rPr>
              <a:t>end</a:t>
            </a:r>
          </a:p>
        </p:txBody>
      </p:sp>
    </p:spTree>
    <p:extLst>
      <p:ext uri="{BB962C8B-B14F-4D97-AF65-F5344CB8AC3E}">
        <p14:creationId xmlns:p14="http://schemas.microsoft.com/office/powerpoint/2010/main" val="232150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0898-8737-44E5-BE80-9687CDFEC06A}"/>
              </a:ext>
            </a:extLst>
          </p:cNvPr>
          <p:cNvSpPr>
            <a:spLocks noGrp="1"/>
          </p:cNvSpPr>
          <p:nvPr>
            <p:ph type="title"/>
          </p:nvPr>
        </p:nvSpPr>
        <p:spPr/>
        <p:txBody>
          <a:bodyPr/>
          <a:lstStyle/>
          <a:p>
            <a:r>
              <a:rPr lang="en-US" dirty="0">
                <a:latin typeface="Georgia" panose="02040502050405020303" pitchFamily="18" charset="0"/>
              </a:rPr>
              <a:t>Where and who?</a:t>
            </a:r>
          </a:p>
        </p:txBody>
      </p:sp>
    </p:spTree>
    <p:extLst>
      <p:ext uri="{BB962C8B-B14F-4D97-AF65-F5344CB8AC3E}">
        <p14:creationId xmlns:p14="http://schemas.microsoft.com/office/powerpoint/2010/main" val="906307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D0DE-E7BC-47D0-8FB1-4164B82819F1}"/>
              </a:ext>
            </a:extLst>
          </p:cNvPr>
          <p:cNvSpPr>
            <a:spLocks noGrp="1"/>
          </p:cNvSpPr>
          <p:nvPr>
            <p:ph type="title"/>
          </p:nvPr>
        </p:nvSpPr>
        <p:spPr/>
        <p:txBody>
          <a:bodyPr/>
          <a:lstStyle/>
          <a:p>
            <a:r>
              <a:rPr lang="en-US" dirty="0"/>
              <a:t>Crystal tries to be friendlier C</a:t>
            </a:r>
          </a:p>
        </p:txBody>
      </p:sp>
      <p:sp>
        <p:nvSpPr>
          <p:cNvPr id="3" name="Text Placeholder 2">
            <a:extLst>
              <a:ext uri="{FF2B5EF4-FFF2-40B4-BE49-F238E27FC236}">
                <a16:creationId xmlns:a16="http://schemas.microsoft.com/office/drawing/2014/main" id="{0E86F5C7-46F4-4B43-A3B3-55AB06277224}"/>
              </a:ext>
            </a:extLst>
          </p:cNvPr>
          <p:cNvSpPr>
            <a:spLocks noGrp="1"/>
          </p:cNvSpPr>
          <p:nvPr>
            <p:ph type="body" idx="1"/>
          </p:nvPr>
        </p:nvSpPr>
        <p:spPr>
          <a:xfrm>
            <a:off x="207389" y="1430028"/>
            <a:ext cx="5157787" cy="823912"/>
          </a:xfrm>
        </p:spPr>
        <p:txBody>
          <a:bodyPr/>
          <a:lstStyle/>
          <a:p>
            <a:r>
              <a:rPr lang="en-US" dirty="0"/>
              <a:t>C (header file elsewhere!)</a:t>
            </a:r>
          </a:p>
        </p:txBody>
      </p:sp>
      <p:sp>
        <p:nvSpPr>
          <p:cNvPr id="4" name="Content Placeholder 3">
            <a:extLst>
              <a:ext uri="{FF2B5EF4-FFF2-40B4-BE49-F238E27FC236}">
                <a16:creationId xmlns:a16="http://schemas.microsoft.com/office/drawing/2014/main" id="{95299AAB-8338-4BDA-B635-18185CFA5E75}"/>
              </a:ext>
            </a:extLst>
          </p:cNvPr>
          <p:cNvSpPr>
            <a:spLocks noGrp="1"/>
          </p:cNvSpPr>
          <p:nvPr>
            <p:ph sz="half" idx="2"/>
          </p:nvPr>
        </p:nvSpPr>
        <p:spPr>
          <a:xfrm>
            <a:off x="207389" y="2517890"/>
            <a:ext cx="6195539" cy="4178528"/>
          </a:xfrm>
        </p:spPr>
        <p:txBody>
          <a:bodyPr>
            <a:normAutofit fontScale="77500" lnSpcReduction="20000"/>
          </a:bodyPr>
          <a:lstStyle/>
          <a:p>
            <a:pPr marL="0" indent="0">
              <a:buNone/>
            </a:pPr>
            <a:r>
              <a:rPr lang="en-US" dirty="0">
                <a:latin typeface="Courier New" panose="02070309020205020404" pitchFamily="49" charset="0"/>
                <a:cs typeface="Courier New" panose="02070309020205020404" pitchFamily="49" charset="0"/>
              </a:rPr>
              <a:t>#include &lt;</a:t>
            </a:r>
            <a:r>
              <a:rPr lang="en-US" dirty="0" err="1">
                <a:latin typeface="Courier New" panose="02070309020205020404" pitchFamily="49" charset="0"/>
                <a:cs typeface="Courier New" panose="02070309020205020404" pitchFamily="49" charset="0"/>
              </a:rPr>
              <a:t>stdio.h</a:t>
            </a:r>
            <a:r>
              <a:rPr lang="en-US" dirty="0">
                <a:latin typeface="Courier New" panose="02070309020205020404" pitchFamily="49" charset="0"/>
                <a:cs typeface="Courier New" panose="02070309020205020404" pitchFamily="49" charset="0"/>
              </a:rPr>
              <a:t>&gt;</a:t>
            </a:r>
          </a:p>
          <a:p>
            <a:pPr marL="0" indent="0">
              <a:buNone/>
            </a:pPr>
            <a:r>
              <a:rPr lang="en-US" dirty="0">
                <a:latin typeface="Courier New" panose="02070309020205020404" pitchFamily="49" charset="0"/>
                <a:cs typeface="Courier New" panose="02070309020205020404" pitchFamily="49" charset="0"/>
              </a:rPr>
              <a:t>void countdown(int count) {</a:t>
            </a:r>
          </a:p>
          <a:p>
            <a:pPr marL="0" indent="0">
              <a:buNone/>
            </a:pPr>
            <a:r>
              <a:rPr lang="en-US" dirty="0">
                <a:latin typeface="Courier New" panose="02070309020205020404" pitchFamily="49" charset="0"/>
                <a:cs typeface="Courier New" panose="02070309020205020404" pitchFamily="49" charset="0"/>
              </a:rPr>
              <a:t>  for (int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count;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&gt; 0;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("%d\n",</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("Blastoff! \n");</a:t>
            </a:r>
          </a:p>
          <a:p>
            <a:pPr marL="0" indent="0">
              <a:buNone/>
            </a:pPr>
            <a:r>
              <a:rPr lang="en-US" dirty="0">
                <a:latin typeface="Courier New" panose="02070309020205020404" pitchFamily="49" charset="0"/>
                <a:cs typeface="Courier New" panose="02070309020205020404" pitchFamily="49" charset="0"/>
              </a:rPr>
              <a:t>}</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void main() {</a:t>
            </a:r>
          </a:p>
          <a:p>
            <a:pPr marL="0" indent="0">
              <a:buNone/>
            </a:pPr>
            <a:r>
              <a:rPr lang="en-US" dirty="0">
                <a:latin typeface="Courier New" panose="02070309020205020404" pitchFamily="49" charset="0"/>
                <a:cs typeface="Courier New" panose="02070309020205020404" pitchFamily="49" charset="0"/>
              </a:rPr>
              <a:t>    countdown(5);</a:t>
            </a:r>
          </a:p>
          <a:p>
            <a:pPr marL="0" indent="0">
              <a:buNone/>
            </a:pPr>
            <a:r>
              <a:rPr lang="en-US" dirty="0">
                <a:latin typeface="Courier New" panose="02070309020205020404" pitchFamily="49" charset="0"/>
                <a:cs typeface="Courier New" panose="02070309020205020404" pitchFamily="49" charset="0"/>
              </a:rPr>
              <a:t>}</a:t>
            </a:r>
          </a:p>
          <a:p>
            <a:pPr marL="0" indent="0">
              <a:buNone/>
            </a:pPr>
            <a:endParaRPr lang="en-US" dirty="0">
              <a:latin typeface="Courier New" panose="02070309020205020404" pitchFamily="49" charset="0"/>
              <a:cs typeface="Courier New" panose="02070309020205020404" pitchFamily="49" charset="0"/>
            </a:endParaRPr>
          </a:p>
        </p:txBody>
      </p:sp>
      <p:sp>
        <p:nvSpPr>
          <p:cNvPr id="5" name="Text Placeholder 4">
            <a:extLst>
              <a:ext uri="{FF2B5EF4-FFF2-40B4-BE49-F238E27FC236}">
                <a16:creationId xmlns:a16="http://schemas.microsoft.com/office/drawing/2014/main" id="{D6CA564F-A2B7-47C4-B8B6-0D91090DCF5E}"/>
              </a:ext>
            </a:extLst>
          </p:cNvPr>
          <p:cNvSpPr>
            <a:spLocks noGrp="1"/>
          </p:cNvSpPr>
          <p:nvPr>
            <p:ph type="body" sz="quarter" idx="3"/>
          </p:nvPr>
        </p:nvSpPr>
        <p:spPr>
          <a:xfrm>
            <a:off x="7008812" y="1430028"/>
            <a:ext cx="5183188" cy="823912"/>
          </a:xfrm>
        </p:spPr>
        <p:txBody>
          <a:bodyPr/>
          <a:lstStyle/>
          <a:p>
            <a:r>
              <a:rPr lang="en-US" dirty="0"/>
              <a:t>Crystal</a:t>
            </a:r>
          </a:p>
        </p:txBody>
      </p:sp>
      <p:sp>
        <p:nvSpPr>
          <p:cNvPr id="6" name="Content Placeholder 5">
            <a:extLst>
              <a:ext uri="{FF2B5EF4-FFF2-40B4-BE49-F238E27FC236}">
                <a16:creationId xmlns:a16="http://schemas.microsoft.com/office/drawing/2014/main" id="{03EA948F-0657-4F34-AEB8-7DD2E98CE0AA}"/>
              </a:ext>
            </a:extLst>
          </p:cNvPr>
          <p:cNvSpPr>
            <a:spLocks noGrp="1"/>
          </p:cNvSpPr>
          <p:nvPr>
            <p:ph sz="quarter" idx="4"/>
          </p:nvPr>
        </p:nvSpPr>
        <p:spPr>
          <a:xfrm>
            <a:off x="7008812" y="2517889"/>
            <a:ext cx="5183188" cy="4178529"/>
          </a:xfrm>
        </p:spPr>
        <p:txBody>
          <a:bodyPr>
            <a:normAutofit fontScale="77500" lnSpcReduction="20000"/>
          </a:bodyPr>
          <a:lstStyle/>
          <a:p>
            <a:pPr marL="0" indent="0">
              <a:buNone/>
            </a:pPr>
            <a:r>
              <a:rPr lang="en-US" dirty="0">
                <a:latin typeface="Courier New" panose="02070309020205020404" pitchFamily="49" charset="0"/>
                <a:cs typeface="Courier New" panose="02070309020205020404" pitchFamily="49" charset="0"/>
              </a:rPr>
              <a:t>def countdown (count)</a:t>
            </a:r>
          </a:p>
          <a:p>
            <a:pPr marL="0" indent="0">
              <a:buNone/>
            </a:pPr>
            <a:r>
              <a:rPr lang="en-US" dirty="0">
                <a:latin typeface="Courier New" panose="02070309020205020404" pitchFamily="49" charset="0"/>
                <a:cs typeface="Courier New" panose="02070309020205020404" pitchFamily="49" charset="0"/>
              </a:rPr>
              <a:t>  while (count) &gt; 0</a:t>
            </a:r>
          </a:p>
          <a:p>
            <a:pPr marL="0" indent="0">
              <a:buNone/>
            </a:pPr>
            <a:r>
              <a:rPr lang="en-US" dirty="0">
                <a:latin typeface="Courier New" panose="02070309020205020404" pitchFamily="49" charset="0"/>
                <a:cs typeface="Courier New" panose="02070309020205020404" pitchFamily="49" charset="0"/>
              </a:rPr>
              <a:t>    puts count</a:t>
            </a:r>
          </a:p>
          <a:p>
            <a:pPr marL="0" indent="0">
              <a:buNone/>
            </a:pPr>
            <a:r>
              <a:rPr lang="en-US" dirty="0">
                <a:latin typeface="Courier New" panose="02070309020205020404" pitchFamily="49" charset="0"/>
                <a:cs typeface="Courier New" panose="02070309020205020404" pitchFamily="49" charset="0"/>
              </a:rPr>
              <a:t>    count -= 1</a:t>
            </a:r>
          </a:p>
          <a:p>
            <a:pPr marL="0" indent="0">
              <a:buNone/>
            </a:pPr>
            <a:r>
              <a:rPr lang="en-US" dirty="0">
                <a:latin typeface="Courier New" panose="02070309020205020404" pitchFamily="49" charset="0"/>
                <a:cs typeface="Courier New" panose="02070309020205020404" pitchFamily="49" charset="0"/>
              </a:rPr>
              <a:t>  end</a:t>
            </a:r>
          </a:p>
          <a:p>
            <a:pPr marL="0" indent="0">
              <a:buNone/>
            </a:pPr>
            <a:r>
              <a:rPr lang="en-US" dirty="0">
                <a:latin typeface="Courier New" panose="02070309020205020404" pitchFamily="49" charset="0"/>
                <a:cs typeface="Courier New" panose="02070309020205020404" pitchFamily="49" charset="0"/>
              </a:rPr>
              <a:t>  puts("Blastoff!")</a:t>
            </a:r>
          </a:p>
          <a:p>
            <a:pPr marL="0" indent="0">
              <a:buNone/>
            </a:pPr>
            <a:r>
              <a:rPr lang="en-US" dirty="0">
                <a:latin typeface="Courier New" panose="02070309020205020404" pitchFamily="49" charset="0"/>
                <a:cs typeface="Courier New" panose="02070309020205020404" pitchFamily="49" charset="0"/>
              </a:rPr>
              <a:t>end</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puts countdown(5)</a:t>
            </a:r>
          </a:p>
        </p:txBody>
      </p:sp>
    </p:spTree>
    <p:extLst>
      <p:ext uri="{BB962C8B-B14F-4D97-AF65-F5344CB8AC3E}">
        <p14:creationId xmlns:p14="http://schemas.microsoft.com/office/powerpoint/2010/main" val="2546519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BE2A-5D9B-43C7-9ADF-D1F966EC312B}"/>
              </a:ext>
            </a:extLst>
          </p:cNvPr>
          <p:cNvSpPr>
            <a:spLocks noGrp="1"/>
          </p:cNvSpPr>
          <p:nvPr>
            <p:ph type="title"/>
          </p:nvPr>
        </p:nvSpPr>
        <p:spPr>
          <a:xfrm>
            <a:off x="872781" y="0"/>
            <a:ext cx="10515600" cy="1325563"/>
          </a:xfrm>
        </p:spPr>
        <p:txBody>
          <a:bodyPr/>
          <a:lstStyle/>
          <a:p>
            <a:r>
              <a:rPr lang="en-US" dirty="0"/>
              <a:t>Sometimes all three can (almost) line up</a:t>
            </a:r>
          </a:p>
        </p:txBody>
      </p:sp>
      <p:sp>
        <p:nvSpPr>
          <p:cNvPr id="8" name="TextBox 7">
            <a:extLst>
              <a:ext uri="{FF2B5EF4-FFF2-40B4-BE49-F238E27FC236}">
                <a16:creationId xmlns:a16="http://schemas.microsoft.com/office/drawing/2014/main" id="{40794D89-98D5-4DFA-9147-62DFAB259934}"/>
              </a:ext>
            </a:extLst>
          </p:cNvPr>
          <p:cNvSpPr txBox="1"/>
          <p:nvPr/>
        </p:nvSpPr>
        <p:spPr>
          <a:xfrm>
            <a:off x="0" y="1596718"/>
            <a:ext cx="3762899" cy="4898020"/>
          </a:xfrm>
          <a:prstGeom prst="rect">
            <a:avLst/>
          </a:prstGeom>
          <a:noFill/>
        </p:spPr>
        <p:txBody>
          <a:bodyPr wrap="square" rtlCol="0">
            <a:noAutofit/>
          </a:bodyPr>
          <a:lstStyle/>
          <a:p>
            <a:r>
              <a:rPr lang="en-US" sz="1300" dirty="0">
                <a:latin typeface="Courier New" panose="02070309020205020404" pitchFamily="49" charset="0"/>
                <a:cs typeface="Courier New" panose="02070309020205020404" pitchFamily="49" charset="0"/>
              </a:rPr>
              <a:t>def </a:t>
            </a:r>
            <a:r>
              <a:rPr lang="en-US" sz="1300" dirty="0" err="1">
                <a:latin typeface="Courier New" panose="02070309020205020404" pitchFamily="49" charset="0"/>
                <a:cs typeface="Courier New" panose="02070309020205020404" pitchFamily="49" charset="0"/>
              </a:rPr>
              <a:t>fall_velocity</a:t>
            </a:r>
            <a:r>
              <a:rPr lang="en-US" sz="1300" dirty="0">
                <a:latin typeface="Courier New" panose="02070309020205020404" pitchFamily="49" charset="0"/>
                <a:cs typeface="Courier New" panose="02070309020205020404" pitchFamily="49" charset="0"/>
              </a:rPr>
              <a:t>(planemo, distance)</a:t>
            </a:r>
          </a:p>
          <a:p>
            <a:r>
              <a:rPr lang="en-US" sz="1300" dirty="0">
                <a:latin typeface="Courier New" panose="02070309020205020404" pitchFamily="49" charset="0"/>
                <a:cs typeface="Courier New" panose="02070309020205020404" pitchFamily="49" charset="0"/>
              </a:rPr>
              <a:t>     gravity = case planemo</a:t>
            </a:r>
          </a:p>
          <a:p>
            <a:r>
              <a:rPr lang="en-US" sz="1300" dirty="0">
                <a:latin typeface="Courier New" panose="02070309020205020404" pitchFamily="49" charset="0"/>
                <a:cs typeface="Courier New" panose="02070309020205020404" pitchFamily="49" charset="0"/>
              </a:rPr>
              <a:t>      when :earth </a:t>
            </a:r>
            <a:r>
              <a:rPr lang="en-US" sz="1300" b="1" dirty="0">
                <a:latin typeface="Courier New" panose="02070309020205020404" pitchFamily="49" charset="0"/>
                <a:cs typeface="Courier New" panose="02070309020205020404" pitchFamily="49" charset="0"/>
              </a:rPr>
              <a:t>then</a:t>
            </a:r>
            <a:r>
              <a:rPr lang="en-US" sz="1300" dirty="0">
                <a:latin typeface="Courier New" panose="02070309020205020404" pitchFamily="49" charset="0"/>
                <a:cs typeface="Courier New" panose="02070309020205020404" pitchFamily="49" charset="0"/>
              </a:rPr>
              <a:t> 9.8</a:t>
            </a:r>
          </a:p>
          <a:p>
            <a:r>
              <a:rPr lang="en-US" sz="1300" dirty="0">
                <a:latin typeface="Courier New" panose="02070309020205020404" pitchFamily="49" charset="0"/>
                <a:cs typeface="Courier New" panose="02070309020205020404" pitchFamily="49" charset="0"/>
              </a:rPr>
              <a:t>      when :moon then 1.6</a:t>
            </a:r>
          </a:p>
          <a:p>
            <a:r>
              <a:rPr lang="en-US" sz="1300" dirty="0">
                <a:latin typeface="Courier New" panose="02070309020205020404" pitchFamily="49" charset="0"/>
                <a:cs typeface="Courier New" panose="02070309020205020404" pitchFamily="49" charset="0"/>
              </a:rPr>
              <a:t>      when :mars</a:t>
            </a:r>
          </a:p>
          <a:p>
            <a:r>
              <a:rPr lang="en-US" sz="1300" dirty="0">
                <a:latin typeface="Courier New" panose="02070309020205020404" pitchFamily="49" charset="0"/>
                <a:cs typeface="Courier New" panose="02070309020205020404" pitchFamily="49" charset="0"/>
              </a:rPr>
              <a:t>       3.71</a:t>
            </a:r>
          </a:p>
          <a:p>
            <a:r>
              <a:rPr lang="en-US" sz="1300" dirty="0">
                <a:latin typeface="Courier New" panose="02070309020205020404" pitchFamily="49" charset="0"/>
                <a:cs typeface="Courier New" panose="02070309020205020404" pitchFamily="49" charset="0"/>
              </a:rPr>
              <a:t>    end</a:t>
            </a:r>
          </a:p>
          <a:p>
            <a:endParaRPr lang="en-US" sz="1300" dirty="0">
              <a:latin typeface="Courier New" panose="02070309020205020404" pitchFamily="49" charset="0"/>
              <a:cs typeface="Courier New" panose="02070309020205020404" pitchFamily="49" charset="0"/>
            </a:endParaRPr>
          </a:p>
          <a:p>
            <a:endParaRPr lang="en-US" sz="1300" dirty="0">
              <a:latin typeface="Courier New" panose="02070309020205020404" pitchFamily="49" charset="0"/>
              <a:cs typeface="Courier New" panose="02070309020205020404" pitchFamily="49" charset="0"/>
            </a:endParaRPr>
          </a:p>
          <a:p>
            <a:r>
              <a:rPr lang="en-US" sz="1300" dirty="0">
                <a:latin typeface="Courier New" panose="02070309020205020404" pitchFamily="49" charset="0"/>
                <a:cs typeface="Courier New" panose="02070309020205020404" pitchFamily="49" charset="0"/>
              </a:rPr>
              <a:t>    velocity = </a:t>
            </a:r>
            <a:r>
              <a:rPr lang="en-US" sz="1300" dirty="0" err="1">
                <a:latin typeface="Courier New" panose="02070309020205020404" pitchFamily="49" charset="0"/>
                <a:cs typeface="Courier New" panose="02070309020205020404" pitchFamily="49" charset="0"/>
              </a:rPr>
              <a:t>Math.sqrt</a:t>
            </a:r>
            <a:r>
              <a:rPr lang="en-US" sz="1300" dirty="0">
                <a:latin typeface="Courier New" panose="02070309020205020404" pitchFamily="49" charset="0"/>
                <a:cs typeface="Courier New" panose="02070309020205020404" pitchFamily="49" charset="0"/>
              </a:rPr>
              <a:t>(2 * gravity * distance)</a:t>
            </a:r>
          </a:p>
          <a:p>
            <a:r>
              <a:rPr lang="en-US" sz="1300" dirty="0">
                <a:latin typeface="Courier New" panose="02070309020205020404" pitchFamily="49" charset="0"/>
                <a:cs typeface="Courier New" panose="02070309020205020404" pitchFamily="49" charset="0"/>
              </a:rPr>
              <a:t>    </a:t>
            </a:r>
          </a:p>
          <a:p>
            <a:r>
              <a:rPr lang="en-US" sz="1300" dirty="0">
                <a:latin typeface="Courier New" panose="02070309020205020404" pitchFamily="49" charset="0"/>
                <a:cs typeface="Courier New" panose="02070309020205020404" pitchFamily="49" charset="0"/>
              </a:rPr>
              <a:t>  if</a:t>
            </a:r>
          </a:p>
          <a:p>
            <a:r>
              <a:rPr lang="en-US" sz="1300" dirty="0">
                <a:latin typeface="Courier New" panose="02070309020205020404" pitchFamily="49" charset="0"/>
                <a:cs typeface="Courier New" panose="02070309020205020404" pitchFamily="49" charset="0"/>
              </a:rPr>
              <a:t>     velocity == 0 </a:t>
            </a:r>
            <a:r>
              <a:rPr lang="en-US" sz="1300" b="1" dirty="0">
                <a:latin typeface="Courier New" panose="02070309020205020404" pitchFamily="49" charset="0"/>
                <a:cs typeface="Courier New" panose="02070309020205020404" pitchFamily="49" charset="0"/>
              </a:rPr>
              <a:t>then</a:t>
            </a:r>
            <a:r>
              <a:rPr lang="en-US" sz="1300" dirty="0">
                <a:latin typeface="Courier New" panose="02070309020205020404" pitchFamily="49" charset="0"/>
                <a:cs typeface="Courier New" panose="02070309020205020404" pitchFamily="49" charset="0"/>
              </a:rPr>
              <a:t> "stable“</a:t>
            </a:r>
          </a:p>
          <a:p>
            <a:r>
              <a:rPr lang="en-US" sz="1300" dirty="0">
                <a:latin typeface="Courier New" panose="02070309020205020404" pitchFamily="49" charset="0"/>
                <a:cs typeface="Courier New" panose="02070309020205020404" pitchFamily="49" charset="0"/>
              </a:rPr>
              <a:t>     </a:t>
            </a:r>
            <a:r>
              <a:rPr lang="en-US" sz="1300" dirty="0" err="1">
                <a:latin typeface="Courier New" panose="02070309020205020404" pitchFamily="49" charset="0"/>
                <a:cs typeface="Courier New" panose="02070309020205020404" pitchFamily="49" charset="0"/>
              </a:rPr>
              <a:t>elsif</a:t>
            </a:r>
            <a:r>
              <a:rPr lang="en-US" sz="1300" dirty="0">
                <a:latin typeface="Courier New" panose="02070309020205020404" pitchFamily="49" charset="0"/>
                <a:cs typeface="Courier New" panose="02070309020205020404" pitchFamily="49" charset="0"/>
              </a:rPr>
              <a:t> velocity &lt; 5 then "slow“</a:t>
            </a:r>
          </a:p>
          <a:p>
            <a:r>
              <a:rPr lang="en-US" sz="1300" dirty="0">
                <a:latin typeface="Courier New" panose="02070309020205020404" pitchFamily="49" charset="0"/>
                <a:cs typeface="Courier New" panose="02070309020205020404" pitchFamily="49" charset="0"/>
              </a:rPr>
              <a:t>     </a:t>
            </a:r>
            <a:r>
              <a:rPr lang="en-US" sz="1300" dirty="0" err="1">
                <a:latin typeface="Courier New" panose="02070309020205020404" pitchFamily="49" charset="0"/>
                <a:cs typeface="Courier New" panose="02070309020205020404" pitchFamily="49" charset="0"/>
              </a:rPr>
              <a:t>elsif</a:t>
            </a:r>
            <a:r>
              <a:rPr lang="en-US" sz="1300" dirty="0">
                <a:latin typeface="Courier New" panose="02070309020205020404" pitchFamily="49" charset="0"/>
                <a:cs typeface="Courier New" panose="02070309020205020404" pitchFamily="49" charset="0"/>
              </a:rPr>
              <a:t> velocity &gt;= 5 and velocity &lt; 10</a:t>
            </a:r>
          </a:p>
          <a:p>
            <a:r>
              <a:rPr lang="en-US" sz="1300" dirty="0">
                <a:latin typeface="Courier New" panose="02070309020205020404" pitchFamily="49" charset="0"/>
                <a:cs typeface="Courier New" panose="02070309020205020404" pitchFamily="49" charset="0"/>
              </a:rPr>
              <a:t>        "moving“</a:t>
            </a:r>
          </a:p>
          <a:p>
            <a:r>
              <a:rPr lang="en-US" sz="1300" dirty="0">
                <a:latin typeface="Courier New" panose="02070309020205020404" pitchFamily="49" charset="0"/>
                <a:cs typeface="Courier New" panose="02070309020205020404" pitchFamily="49" charset="0"/>
              </a:rPr>
              <a:t>     </a:t>
            </a:r>
            <a:r>
              <a:rPr lang="en-US" sz="1300" dirty="0" err="1">
                <a:latin typeface="Courier New" panose="02070309020205020404" pitchFamily="49" charset="0"/>
                <a:cs typeface="Courier New" panose="02070309020205020404" pitchFamily="49" charset="0"/>
              </a:rPr>
              <a:t>elsif</a:t>
            </a:r>
            <a:r>
              <a:rPr lang="en-US" sz="1300" dirty="0">
                <a:latin typeface="Courier New" panose="02070309020205020404" pitchFamily="49" charset="0"/>
                <a:cs typeface="Courier New" panose="02070309020205020404" pitchFamily="49" charset="0"/>
              </a:rPr>
              <a:t> velocity &gt;= 10 and velocity &lt; 20</a:t>
            </a:r>
          </a:p>
          <a:p>
            <a:r>
              <a:rPr lang="en-US" sz="1300" dirty="0">
                <a:latin typeface="Courier New" panose="02070309020205020404" pitchFamily="49" charset="0"/>
                <a:cs typeface="Courier New" panose="02070309020205020404" pitchFamily="49" charset="0"/>
              </a:rPr>
              <a:t>         "fast“</a:t>
            </a:r>
          </a:p>
          <a:p>
            <a:r>
              <a:rPr lang="en-US" sz="1300" dirty="0">
                <a:latin typeface="Courier New" panose="02070309020205020404" pitchFamily="49" charset="0"/>
                <a:cs typeface="Courier New" panose="02070309020205020404" pitchFamily="49" charset="0"/>
              </a:rPr>
              <a:t>     </a:t>
            </a:r>
            <a:r>
              <a:rPr lang="en-US" sz="1300" dirty="0" err="1">
                <a:latin typeface="Courier New" panose="02070309020205020404" pitchFamily="49" charset="0"/>
                <a:cs typeface="Courier New" panose="02070309020205020404" pitchFamily="49" charset="0"/>
              </a:rPr>
              <a:t>elsif</a:t>
            </a:r>
            <a:r>
              <a:rPr lang="en-US" sz="1300" dirty="0">
                <a:latin typeface="Courier New" panose="02070309020205020404" pitchFamily="49" charset="0"/>
                <a:cs typeface="Courier New" panose="02070309020205020404" pitchFamily="49" charset="0"/>
              </a:rPr>
              <a:t> velocity &gt;= 20</a:t>
            </a:r>
          </a:p>
          <a:p>
            <a:r>
              <a:rPr lang="en-US" sz="1300" dirty="0">
                <a:latin typeface="Courier New" panose="02070309020205020404" pitchFamily="49" charset="0"/>
                <a:cs typeface="Courier New" panose="02070309020205020404" pitchFamily="49" charset="0"/>
              </a:rPr>
              <a:t>         "speedy“</a:t>
            </a:r>
          </a:p>
          <a:p>
            <a:r>
              <a:rPr lang="en-US" sz="1300" dirty="0">
                <a:latin typeface="Courier New" panose="02070309020205020404" pitchFamily="49" charset="0"/>
                <a:cs typeface="Courier New" panose="02070309020205020404" pitchFamily="49" charset="0"/>
              </a:rPr>
              <a:t>    end</a:t>
            </a:r>
          </a:p>
          <a:p>
            <a:r>
              <a:rPr lang="en-US" sz="1300" dirty="0">
                <a:latin typeface="Courier New" panose="02070309020205020404" pitchFamily="49" charset="0"/>
                <a:cs typeface="Courier New" panose="02070309020205020404" pitchFamily="49" charset="0"/>
              </a:rPr>
              <a:t>  end</a:t>
            </a:r>
          </a:p>
        </p:txBody>
      </p:sp>
      <p:sp>
        <p:nvSpPr>
          <p:cNvPr id="10" name="TextBox 9">
            <a:extLst>
              <a:ext uri="{FF2B5EF4-FFF2-40B4-BE49-F238E27FC236}">
                <a16:creationId xmlns:a16="http://schemas.microsoft.com/office/drawing/2014/main" id="{2E50B99F-8727-4DC6-AF71-5703EB1EED63}"/>
              </a:ext>
            </a:extLst>
          </p:cNvPr>
          <p:cNvSpPr txBox="1"/>
          <p:nvPr/>
        </p:nvSpPr>
        <p:spPr>
          <a:xfrm>
            <a:off x="3687417" y="1596718"/>
            <a:ext cx="4480143" cy="4907564"/>
          </a:xfrm>
          <a:prstGeom prst="rect">
            <a:avLst/>
          </a:prstGeom>
          <a:noFill/>
        </p:spPr>
        <p:txBody>
          <a:bodyPr wrap="square" rtlCol="0">
            <a:noAutofit/>
          </a:bodyPr>
          <a:lstStyle/>
          <a:p>
            <a:r>
              <a:rPr lang="en-US" sz="1300" dirty="0">
                <a:latin typeface="Courier New" panose="02070309020205020404" pitchFamily="49" charset="0"/>
                <a:cs typeface="Courier New" panose="02070309020205020404" pitchFamily="49" charset="0"/>
              </a:rPr>
              <a:t>def </a:t>
            </a:r>
            <a:r>
              <a:rPr lang="en-US" sz="1300" dirty="0" err="1">
                <a:latin typeface="Courier New" panose="02070309020205020404" pitchFamily="49" charset="0"/>
                <a:cs typeface="Courier New" panose="02070309020205020404" pitchFamily="49" charset="0"/>
              </a:rPr>
              <a:t>fall_velocity</a:t>
            </a:r>
            <a:r>
              <a:rPr lang="en-US" sz="1300" dirty="0">
                <a:latin typeface="Courier New" panose="02070309020205020404" pitchFamily="49" charset="0"/>
                <a:cs typeface="Courier New" panose="02070309020205020404" pitchFamily="49" charset="0"/>
              </a:rPr>
              <a:t>(</a:t>
            </a:r>
            <a:r>
              <a:rPr lang="en-US" sz="1300" b="1" dirty="0">
                <a:latin typeface="Courier New" panose="02070309020205020404" pitchFamily="49" charset="0"/>
                <a:cs typeface="Courier New" panose="02070309020205020404" pitchFamily="49" charset="0"/>
              </a:rPr>
              <a:t>planemo : Symbol, distance : Int32</a:t>
            </a:r>
            <a:r>
              <a:rPr lang="en-US" sz="1300" dirty="0">
                <a:latin typeface="Courier New" panose="02070309020205020404" pitchFamily="49" charset="0"/>
                <a:cs typeface="Courier New" panose="02070309020205020404" pitchFamily="49" charset="0"/>
              </a:rPr>
              <a:t>) </a:t>
            </a:r>
          </a:p>
          <a:p>
            <a:r>
              <a:rPr lang="en-US" sz="1300" dirty="0">
                <a:latin typeface="Courier New" panose="02070309020205020404" pitchFamily="49" charset="0"/>
                <a:cs typeface="Courier New" panose="02070309020205020404" pitchFamily="49" charset="0"/>
              </a:rPr>
              <a:t>    gravity = case planemo </a:t>
            </a:r>
          </a:p>
          <a:p>
            <a:r>
              <a:rPr lang="en-US" sz="1300" dirty="0">
                <a:latin typeface="Courier New" panose="02070309020205020404" pitchFamily="49" charset="0"/>
                <a:cs typeface="Courier New" panose="02070309020205020404" pitchFamily="49" charset="0"/>
              </a:rPr>
              <a:t>     when :earth </a:t>
            </a:r>
            <a:r>
              <a:rPr lang="en-US" sz="1300" b="1" dirty="0">
                <a:latin typeface="Courier New" panose="02070309020205020404" pitchFamily="49" charset="0"/>
                <a:cs typeface="Courier New" panose="02070309020205020404" pitchFamily="49" charset="0"/>
              </a:rPr>
              <a:t>then</a:t>
            </a:r>
            <a:r>
              <a:rPr lang="en-US" sz="1300" dirty="0">
                <a:latin typeface="Courier New" panose="02070309020205020404" pitchFamily="49" charset="0"/>
                <a:cs typeface="Courier New" panose="02070309020205020404" pitchFamily="49" charset="0"/>
              </a:rPr>
              <a:t> 9.8</a:t>
            </a:r>
          </a:p>
          <a:p>
            <a:r>
              <a:rPr lang="en-US" sz="1300" dirty="0">
                <a:latin typeface="Courier New" panose="02070309020205020404" pitchFamily="49" charset="0"/>
                <a:cs typeface="Courier New" panose="02070309020205020404" pitchFamily="49" charset="0"/>
              </a:rPr>
              <a:t>     when :moon then 1.6</a:t>
            </a:r>
          </a:p>
          <a:p>
            <a:r>
              <a:rPr lang="en-US" sz="1300" dirty="0">
                <a:latin typeface="Courier New" panose="02070309020205020404" pitchFamily="49" charset="0"/>
                <a:cs typeface="Courier New" panose="02070309020205020404" pitchFamily="49" charset="0"/>
              </a:rPr>
              <a:t>     when :mars then 3.71</a:t>
            </a:r>
          </a:p>
          <a:p>
            <a:r>
              <a:rPr lang="en-US" sz="1300" dirty="0">
                <a:latin typeface="Courier New" panose="02070309020205020404" pitchFamily="49" charset="0"/>
                <a:cs typeface="Courier New" panose="02070309020205020404" pitchFamily="49" charset="0"/>
              </a:rPr>
              <a:t>     </a:t>
            </a:r>
            <a:r>
              <a:rPr lang="en-US" sz="1300" b="1" dirty="0">
                <a:latin typeface="Courier New" panose="02070309020205020404" pitchFamily="49" charset="0"/>
                <a:cs typeface="Courier New" panose="02070309020205020404" pitchFamily="49" charset="0"/>
              </a:rPr>
              <a:t>else 0</a:t>
            </a:r>
          </a:p>
          <a:p>
            <a:r>
              <a:rPr lang="en-US" sz="1300" dirty="0">
                <a:latin typeface="Courier New" panose="02070309020205020404" pitchFamily="49" charset="0"/>
                <a:cs typeface="Courier New" panose="02070309020205020404" pitchFamily="49" charset="0"/>
              </a:rPr>
              <a:t>    end</a:t>
            </a:r>
          </a:p>
          <a:p>
            <a:endParaRPr lang="en-US" sz="1300" dirty="0">
              <a:latin typeface="Courier New" panose="02070309020205020404" pitchFamily="49" charset="0"/>
              <a:cs typeface="Courier New" panose="02070309020205020404" pitchFamily="49" charset="0"/>
            </a:endParaRPr>
          </a:p>
          <a:p>
            <a:r>
              <a:rPr lang="en-US" sz="1300" dirty="0">
                <a:latin typeface="Courier New" panose="02070309020205020404" pitchFamily="49" charset="0"/>
                <a:cs typeface="Courier New" panose="02070309020205020404" pitchFamily="49" charset="0"/>
              </a:rPr>
              <a:t>    velocity = </a:t>
            </a:r>
            <a:r>
              <a:rPr lang="en-US" sz="1300" dirty="0" err="1">
                <a:latin typeface="Courier New" panose="02070309020205020404" pitchFamily="49" charset="0"/>
                <a:cs typeface="Courier New" panose="02070309020205020404" pitchFamily="49" charset="0"/>
              </a:rPr>
              <a:t>Math.sqrt</a:t>
            </a:r>
            <a:r>
              <a:rPr lang="en-US" sz="1300" dirty="0">
                <a:latin typeface="Courier New" panose="02070309020205020404" pitchFamily="49" charset="0"/>
                <a:cs typeface="Courier New" panose="02070309020205020404" pitchFamily="49" charset="0"/>
              </a:rPr>
              <a:t>(2 * gravity * distance)</a:t>
            </a:r>
          </a:p>
          <a:p>
            <a:r>
              <a:rPr lang="en-US" sz="1300" dirty="0">
                <a:latin typeface="Courier New" panose="02070309020205020404" pitchFamily="49" charset="0"/>
                <a:cs typeface="Courier New" panose="02070309020205020404" pitchFamily="49" charset="0"/>
              </a:rPr>
              <a:t>    </a:t>
            </a:r>
          </a:p>
          <a:p>
            <a:r>
              <a:rPr lang="en-US" sz="1300" dirty="0">
                <a:latin typeface="Courier New" panose="02070309020205020404" pitchFamily="49" charset="0"/>
                <a:cs typeface="Courier New" panose="02070309020205020404" pitchFamily="49" charset="0"/>
              </a:rPr>
              <a:t> if</a:t>
            </a:r>
          </a:p>
          <a:p>
            <a:r>
              <a:rPr lang="en-US" sz="1300" dirty="0">
                <a:latin typeface="Courier New" panose="02070309020205020404" pitchFamily="49" charset="0"/>
                <a:cs typeface="Courier New" panose="02070309020205020404" pitchFamily="49" charset="0"/>
              </a:rPr>
              <a:t>      velocity == 0 </a:t>
            </a:r>
          </a:p>
          <a:p>
            <a:r>
              <a:rPr lang="en-US" sz="1300" dirty="0">
                <a:latin typeface="Courier New" panose="02070309020205020404" pitchFamily="49" charset="0"/>
                <a:cs typeface="Courier New" panose="02070309020205020404" pitchFamily="49" charset="0"/>
              </a:rPr>
              <a:t>        "stable"</a:t>
            </a:r>
          </a:p>
          <a:p>
            <a:r>
              <a:rPr lang="en-US" sz="1300" dirty="0">
                <a:latin typeface="Courier New" panose="02070309020205020404" pitchFamily="49" charset="0"/>
                <a:cs typeface="Courier New" panose="02070309020205020404" pitchFamily="49" charset="0"/>
              </a:rPr>
              <a:t>      </a:t>
            </a:r>
            <a:r>
              <a:rPr lang="en-US" sz="1300" dirty="0" err="1">
                <a:latin typeface="Courier New" panose="02070309020205020404" pitchFamily="49" charset="0"/>
                <a:cs typeface="Courier New" panose="02070309020205020404" pitchFamily="49" charset="0"/>
              </a:rPr>
              <a:t>elsif</a:t>
            </a:r>
            <a:r>
              <a:rPr lang="en-US" sz="1300" dirty="0">
                <a:latin typeface="Courier New" panose="02070309020205020404" pitchFamily="49" charset="0"/>
                <a:cs typeface="Courier New" panose="02070309020205020404" pitchFamily="49" charset="0"/>
              </a:rPr>
              <a:t> velocity &lt; 5</a:t>
            </a:r>
          </a:p>
          <a:p>
            <a:r>
              <a:rPr lang="en-US" sz="1300" dirty="0">
                <a:latin typeface="Courier New" panose="02070309020205020404" pitchFamily="49" charset="0"/>
                <a:cs typeface="Courier New" panose="02070309020205020404" pitchFamily="49" charset="0"/>
              </a:rPr>
              <a:t>        "slow"</a:t>
            </a:r>
          </a:p>
          <a:p>
            <a:r>
              <a:rPr lang="en-US" sz="1300" dirty="0">
                <a:latin typeface="Courier New" panose="02070309020205020404" pitchFamily="49" charset="0"/>
                <a:cs typeface="Courier New" panose="02070309020205020404" pitchFamily="49" charset="0"/>
              </a:rPr>
              <a:t>      </a:t>
            </a:r>
            <a:r>
              <a:rPr lang="en-US" sz="1300" dirty="0" err="1">
                <a:latin typeface="Courier New" panose="02070309020205020404" pitchFamily="49" charset="0"/>
                <a:cs typeface="Courier New" panose="02070309020205020404" pitchFamily="49" charset="0"/>
              </a:rPr>
              <a:t>elsif</a:t>
            </a:r>
            <a:r>
              <a:rPr lang="en-US" sz="1300" dirty="0">
                <a:latin typeface="Courier New" panose="02070309020205020404" pitchFamily="49" charset="0"/>
                <a:cs typeface="Courier New" panose="02070309020205020404" pitchFamily="49" charset="0"/>
              </a:rPr>
              <a:t> velocity &gt;= 5 </a:t>
            </a:r>
            <a:r>
              <a:rPr lang="en-US" sz="1300" b="1" dirty="0">
                <a:latin typeface="Courier New" panose="02070309020205020404" pitchFamily="49" charset="0"/>
                <a:cs typeface="Courier New" panose="02070309020205020404" pitchFamily="49" charset="0"/>
              </a:rPr>
              <a:t>&amp;&amp;</a:t>
            </a:r>
            <a:r>
              <a:rPr lang="en-US" sz="1300" dirty="0">
                <a:latin typeface="Courier New" panose="02070309020205020404" pitchFamily="49" charset="0"/>
                <a:cs typeface="Courier New" panose="02070309020205020404" pitchFamily="49" charset="0"/>
              </a:rPr>
              <a:t> velocity &lt; 10</a:t>
            </a:r>
          </a:p>
          <a:p>
            <a:r>
              <a:rPr lang="en-US" sz="1300" dirty="0">
                <a:latin typeface="Courier New" panose="02070309020205020404" pitchFamily="49" charset="0"/>
                <a:cs typeface="Courier New" panose="02070309020205020404" pitchFamily="49" charset="0"/>
              </a:rPr>
              <a:t>        "moving"</a:t>
            </a:r>
          </a:p>
          <a:p>
            <a:r>
              <a:rPr lang="en-US" sz="1300" dirty="0">
                <a:latin typeface="Courier New" panose="02070309020205020404" pitchFamily="49" charset="0"/>
                <a:cs typeface="Courier New" panose="02070309020205020404" pitchFamily="49" charset="0"/>
              </a:rPr>
              <a:t>      </a:t>
            </a:r>
            <a:r>
              <a:rPr lang="en-US" sz="1300" dirty="0" err="1">
                <a:latin typeface="Courier New" panose="02070309020205020404" pitchFamily="49" charset="0"/>
                <a:cs typeface="Courier New" panose="02070309020205020404" pitchFamily="49" charset="0"/>
              </a:rPr>
              <a:t>elsif</a:t>
            </a:r>
            <a:r>
              <a:rPr lang="en-US" sz="1300" dirty="0">
                <a:latin typeface="Courier New" panose="02070309020205020404" pitchFamily="49" charset="0"/>
                <a:cs typeface="Courier New" panose="02070309020205020404" pitchFamily="49" charset="0"/>
              </a:rPr>
              <a:t> velocity &gt;= 10 &amp;&amp; velocity &lt; 20 </a:t>
            </a:r>
          </a:p>
          <a:p>
            <a:r>
              <a:rPr lang="en-US" sz="1300" dirty="0">
                <a:latin typeface="Courier New" panose="02070309020205020404" pitchFamily="49" charset="0"/>
                <a:cs typeface="Courier New" panose="02070309020205020404" pitchFamily="49" charset="0"/>
              </a:rPr>
              <a:t>        "fast"</a:t>
            </a:r>
          </a:p>
          <a:p>
            <a:r>
              <a:rPr lang="en-US" sz="1300" dirty="0">
                <a:latin typeface="Courier New" panose="02070309020205020404" pitchFamily="49" charset="0"/>
                <a:cs typeface="Courier New" panose="02070309020205020404" pitchFamily="49" charset="0"/>
              </a:rPr>
              <a:t>      </a:t>
            </a:r>
            <a:r>
              <a:rPr lang="en-US" sz="1300" dirty="0" err="1">
                <a:latin typeface="Courier New" panose="02070309020205020404" pitchFamily="49" charset="0"/>
                <a:cs typeface="Courier New" panose="02070309020205020404" pitchFamily="49" charset="0"/>
              </a:rPr>
              <a:t>elsif</a:t>
            </a:r>
            <a:r>
              <a:rPr lang="en-US" sz="1300" dirty="0">
                <a:latin typeface="Courier New" panose="02070309020205020404" pitchFamily="49" charset="0"/>
                <a:cs typeface="Courier New" panose="02070309020205020404" pitchFamily="49" charset="0"/>
              </a:rPr>
              <a:t> velocity &gt;= 20 </a:t>
            </a:r>
          </a:p>
          <a:p>
            <a:r>
              <a:rPr lang="en-US" sz="1300" dirty="0">
                <a:latin typeface="Courier New" panose="02070309020205020404" pitchFamily="49" charset="0"/>
                <a:cs typeface="Courier New" panose="02070309020205020404" pitchFamily="49" charset="0"/>
              </a:rPr>
              <a:t>        "speedy"</a:t>
            </a:r>
          </a:p>
          <a:p>
            <a:r>
              <a:rPr lang="en-US" sz="1300" dirty="0">
                <a:latin typeface="Courier New" panose="02070309020205020404" pitchFamily="49" charset="0"/>
                <a:cs typeface="Courier New" panose="02070309020205020404" pitchFamily="49" charset="0"/>
              </a:rPr>
              <a:t>    end</a:t>
            </a:r>
          </a:p>
          <a:p>
            <a:r>
              <a:rPr lang="en-US" sz="1300" dirty="0">
                <a:latin typeface="Courier New" panose="02070309020205020404" pitchFamily="49" charset="0"/>
                <a:cs typeface="Courier New" panose="02070309020205020404" pitchFamily="49" charset="0"/>
              </a:rPr>
              <a:t>  end</a:t>
            </a:r>
          </a:p>
        </p:txBody>
      </p:sp>
      <p:grpSp>
        <p:nvGrpSpPr>
          <p:cNvPr id="5" name="Group 4">
            <a:extLst>
              <a:ext uri="{FF2B5EF4-FFF2-40B4-BE49-F238E27FC236}">
                <a16:creationId xmlns:a16="http://schemas.microsoft.com/office/drawing/2014/main" id="{01467034-080F-4A25-A6AC-B738CD173753}"/>
              </a:ext>
            </a:extLst>
          </p:cNvPr>
          <p:cNvGrpSpPr/>
          <p:nvPr/>
        </p:nvGrpSpPr>
        <p:grpSpPr>
          <a:xfrm>
            <a:off x="306176" y="1073497"/>
            <a:ext cx="11318106" cy="523220"/>
            <a:chOff x="292230" y="1253391"/>
            <a:chExt cx="11318106" cy="523220"/>
          </a:xfrm>
        </p:grpSpPr>
        <p:sp>
          <p:nvSpPr>
            <p:cNvPr id="7" name="TextBox 6">
              <a:extLst>
                <a:ext uri="{FF2B5EF4-FFF2-40B4-BE49-F238E27FC236}">
                  <a16:creationId xmlns:a16="http://schemas.microsoft.com/office/drawing/2014/main" id="{2C41D8CC-0906-4CA6-AED1-DC562C9F4576}"/>
                </a:ext>
              </a:extLst>
            </p:cNvPr>
            <p:cNvSpPr txBox="1"/>
            <p:nvPr/>
          </p:nvSpPr>
          <p:spPr>
            <a:xfrm>
              <a:off x="292230" y="1253391"/>
              <a:ext cx="3200400" cy="523220"/>
            </a:xfrm>
            <a:prstGeom prst="rect">
              <a:avLst/>
            </a:prstGeom>
            <a:noFill/>
          </p:spPr>
          <p:txBody>
            <a:bodyPr wrap="square" rtlCol="0">
              <a:spAutoFit/>
            </a:bodyPr>
            <a:lstStyle/>
            <a:p>
              <a:pPr algn="ctr"/>
              <a:r>
                <a:rPr lang="en-US" sz="2800" b="1" dirty="0">
                  <a:latin typeface="Georgia" panose="02040502050405020303" pitchFamily="18" charset="0"/>
                </a:rPr>
                <a:t>Ruby</a:t>
              </a:r>
            </a:p>
          </p:txBody>
        </p:sp>
        <p:sp>
          <p:nvSpPr>
            <p:cNvPr id="9" name="TextBox 8">
              <a:extLst>
                <a:ext uri="{FF2B5EF4-FFF2-40B4-BE49-F238E27FC236}">
                  <a16:creationId xmlns:a16="http://schemas.microsoft.com/office/drawing/2014/main" id="{079CBA4B-772C-4945-9CFA-40CDBBAE387B}"/>
                </a:ext>
              </a:extLst>
            </p:cNvPr>
            <p:cNvSpPr txBox="1"/>
            <p:nvPr/>
          </p:nvSpPr>
          <p:spPr>
            <a:xfrm>
              <a:off x="4073181" y="1253391"/>
              <a:ext cx="3200400" cy="523220"/>
            </a:xfrm>
            <a:prstGeom prst="rect">
              <a:avLst/>
            </a:prstGeom>
            <a:noFill/>
          </p:spPr>
          <p:txBody>
            <a:bodyPr wrap="square" rtlCol="0">
              <a:spAutoFit/>
            </a:bodyPr>
            <a:lstStyle/>
            <a:p>
              <a:pPr algn="ctr"/>
              <a:r>
                <a:rPr lang="en-US" sz="2800" b="1" dirty="0">
                  <a:latin typeface="Georgia" panose="02040502050405020303" pitchFamily="18" charset="0"/>
                </a:rPr>
                <a:t>Crystal</a:t>
              </a:r>
            </a:p>
          </p:txBody>
        </p:sp>
        <p:sp>
          <p:nvSpPr>
            <p:cNvPr id="11" name="TextBox 10">
              <a:extLst>
                <a:ext uri="{FF2B5EF4-FFF2-40B4-BE49-F238E27FC236}">
                  <a16:creationId xmlns:a16="http://schemas.microsoft.com/office/drawing/2014/main" id="{DF10367C-A6C5-431B-8AF2-157BB1B7DBC5}"/>
                </a:ext>
              </a:extLst>
            </p:cNvPr>
            <p:cNvSpPr txBox="1"/>
            <p:nvPr/>
          </p:nvSpPr>
          <p:spPr>
            <a:xfrm>
              <a:off x="8409936" y="1253391"/>
              <a:ext cx="3200400" cy="523220"/>
            </a:xfrm>
            <a:prstGeom prst="rect">
              <a:avLst/>
            </a:prstGeom>
            <a:noFill/>
          </p:spPr>
          <p:txBody>
            <a:bodyPr wrap="square" rtlCol="0">
              <a:spAutoFit/>
            </a:bodyPr>
            <a:lstStyle/>
            <a:p>
              <a:pPr algn="ctr"/>
              <a:r>
                <a:rPr lang="en-US" sz="2800" b="1" dirty="0">
                  <a:latin typeface="Georgia" panose="02040502050405020303" pitchFamily="18" charset="0"/>
                </a:rPr>
                <a:t>Elixir</a:t>
              </a:r>
            </a:p>
          </p:txBody>
        </p:sp>
      </p:grpSp>
      <p:sp>
        <p:nvSpPr>
          <p:cNvPr id="12" name="TextBox 11">
            <a:extLst>
              <a:ext uri="{FF2B5EF4-FFF2-40B4-BE49-F238E27FC236}">
                <a16:creationId xmlns:a16="http://schemas.microsoft.com/office/drawing/2014/main" id="{CF3DCD4D-BB27-4DDA-9C17-F66334AC7641}"/>
              </a:ext>
            </a:extLst>
          </p:cNvPr>
          <p:cNvSpPr txBox="1"/>
          <p:nvPr/>
        </p:nvSpPr>
        <p:spPr>
          <a:xfrm>
            <a:off x="8167560" y="1596717"/>
            <a:ext cx="4024440" cy="4528689"/>
          </a:xfrm>
          <a:prstGeom prst="rect">
            <a:avLst/>
          </a:prstGeom>
          <a:noFill/>
        </p:spPr>
        <p:txBody>
          <a:bodyPr wrap="square" rtlCol="0">
            <a:noAutofit/>
          </a:bodyPr>
          <a:lstStyle/>
          <a:p>
            <a:r>
              <a:rPr lang="en-US" sz="1300" dirty="0">
                <a:latin typeface="Courier New" panose="02070309020205020404" pitchFamily="49" charset="0"/>
                <a:cs typeface="Courier New" panose="02070309020205020404" pitchFamily="49" charset="0"/>
              </a:rPr>
              <a:t>  def </a:t>
            </a:r>
            <a:r>
              <a:rPr lang="en-US" sz="1300" dirty="0" err="1">
                <a:latin typeface="Courier New" panose="02070309020205020404" pitchFamily="49" charset="0"/>
                <a:cs typeface="Courier New" panose="02070309020205020404" pitchFamily="49" charset="0"/>
              </a:rPr>
              <a:t>fall_velocity</a:t>
            </a:r>
            <a:r>
              <a:rPr lang="en-US" sz="1300" dirty="0">
                <a:latin typeface="Courier New" panose="02070309020205020404" pitchFamily="49" charset="0"/>
                <a:cs typeface="Courier New" panose="02070309020205020404" pitchFamily="49" charset="0"/>
              </a:rPr>
              <a:t>(planemo, distance) </a:t>
            </a:r>
            <a:r>
              <a:rPr lang="en-US" sz="1300" b="1" dirty="0">
                <a:latin typeface="Courier New" panose="02070309020205020404" pitchFamily="49" charset="0"/>
                <a:cs typeface="Courier New" panose="02070309020205020404" pitchFamily="49" charset="0"/>
              </a:rPr>
              <a:t>when distance &gt;= 0 do</a:t>
            </a:r>
          </a:p>
          <a:p>
            <a:r>
              <a:rPr lang="en-US" sz="1300" dirty="0">
                <a:latin typeface="Courier New" panose="02070309020205020404" pitchFamily="49" charset="0"/>
                <a:cs typeface="Courier New" panose="02070309020205020404" pitchFamily="49" charset="0"/>
              </a:rPr>
              <a:t>    gravity = case planemo </a:t>
            </a:r>
            <a:r>
              <a:rPr lang="en-US" sz="1300" b="1" dirty="0">
                <a:latin typeface="Courier New" panose="02070309020205020404" pitchFamily="49" charset="0"/>
                <a:cs typeface="Courier New" panose="02070309020205020404" pitchFamily="49" charset="0"/>
              </a:rPr>
              <a:t>do</a:t>
            </a:r>
          </a:p>
          <a:p>
            <a:r>
              <a:rPr lang="en-US" sz="1300" dirty="0">
                <a:latin typeface="Courier New" panose="02070309020205020404" pitchFamily="49" charset="0"/>
                <a:cs typeface="Courier New" panose="02070309020205020404" pitchFamily="49" charset="0"/>
              </a:rPr>
              <a:t>     :earth </a:t>
            </a:r>
            <a:r>
              <a:rPr lang="en-US" sz="1300" b="1" dirty="0">
                <a:latin typeface="Courier New" panose="02070309020205020404" pitchFamily="49" charset="0"/>
                <a:cs typeface="Courier New" panose="02070309020205020404" pitchFamily="49" charset="0"/>
              </a:rPr>
              <a:t>-&gt;</a:t>
            </a:r>
            <a:r>
              <a:rPr lang="en-US" sz="1300" dirty="0">
                <a:latin typeface="Courier New" panose="02070309020205020404" pitchFamily="49" charset="0"/>
                <a:cs typeface="Courier New" panose="02070309020205020404" pitchFamily="49" charset="0"/>
              </a:rPr>
              <a:t> 9.8</a:t>
            </a:r>
          </a:p>
          <a:p>
            <a:r>
              <a:rPr lang="en-US" sz="1300" dirty="0">
                <a:latin typeface="Courier New" panose="02070309020205020404" pitchFamily="49" charset="0"/>
                <a:cs typeface="Courier New" panose="02070309020205020404" pitchFamily="49" charset="0"/>
              </a:rPr>
              <a:t>     :moon  -&gt; 1.6</a:t>
            </a:r>
          </a:p>
          <a:p>
            <a:r>
              <a:rPr lang="en-US" sz="1300" dirty="0">
                <a:latin typeface="Courier New" panose="02070309020205020404" pitchFamily="49" charset="0"/>
                <a:cs typeface="Courier New" panose="02070309020205020404" pitchFamily="49" charset="0"/>
              </a:rPr>
              <a:t>     :mars  -&gt; 3.71</a:t>
            </a:r>
          </a:p>
          <a:p>
            <a:r>
              <a:rPr lang="en-US" sz="1300" dirty="0">
                <a:latin typeface="Courier New" panose="02070309020205020404" pitchFamily="49" charset="0"/>
                <a:cs typeface="Courier New" panose="02070309020205020404" pitchFamily="49" charset="0"/>
              </a:rPr>
              <a:t>    end</a:t>
            </a:r>
          </a:p>
          <a:p>
            <a:endParaRPr lang="en-US" sz="1300" dirty="0">
              <a:latin typeface="Courier New" panose="02070309020205020404" pitchFamily="49" charset="0"/>
              <a:cs typeface="Courier New" panose="02070309020205020404" pitchFamily="49" charset="0"/>
            </a:endParaRPr>
          </a:p>
          <a:p>
            <a:endParaRPr lang="en-US" sz="1300" dirty="0">
              <a:latin typeface="Courier New" panose="02070309020205020404" pitchFamily="49" charset="0"/>
              <a:cs typeface="Courier New" panose="02070309020205020404" pitchFamily="49" charset="0"/>
            </a:endParaRPr>
          </a:p>
          <a:p>
            <a:r>
              <a:rPr lang="en-US" sz="1300" dirty="0">
                <a:latin typeface="Courier New" panose="02070309020205020404" pitchFamily="49" charset="0"/>
                <a:cs typeface="Courier New" panose="02070309020205020404" pitchFamily="49" charset="0"/>
              </a:rPr>
              <a:t>    velocity = </a:t>
            </a:r>
            <a:r>
              <a:rPr lang="en-US" sz="1300" b="1" dirty="0">
                <a:latin typeface="Courier New" panose="02070309020205020404" pitchFamily="49" charset="0"/>
                <a:cs typeface="Courier New" panose="02070309020205020404" pitchFamily="49" charset="0"/>
              </a:rPr>
              <a:t>:</a:t>
            </a:r>
            <a:r>
              <a:rPr lang="en-US" sz="1300" b="1" dirty="0" err="1">
                <a:latin typeface="Courier New" panose="02070309020205020404" pitchFamily="49" charset="0"/>
                <a:cs typeface="Courier New" panose="02070309020205020404" pitchFamily="49" charset="0"/>
              </a:rPr>
              <a:t>math</a:t>
            </a:r>
            <a:r>
              <a:rPr lang="en-US" sz="1300" dirty="0" err="1">
                <a:latin typeface="Courier New" panose="02070309020205020404" pitchFamily="49" charset="0"/>
                <a:cs typeface="Courier New" panose="02070309020205020404" pitchFamily="49" charset="0"/>
              </a:rPr>
              <a:t>.sqrt</a:t>
            </a:r>
            <a:r>
              <a:rPr lang="en-US" sz="1300" dirty="0">
                <a:latin typeface="Courier New" panose="02070309020205020404" pitchFamily="49" charset="0"/>
                <a:cs typeface="Courier New" panose="02070309020205020404" pitchFamily="49" charset="0"/>
              </a:rPr>
              <a:t>(2 * gravity * distance)</a:t>
            </a:r>
          </a:p>
          <a:p>
            <a:endParaRPr lang="en-US" sz="1300" dirty="0">
              <a:latin typeface="Courier New" panose="02070309020205020404" pitchFamily="49" charset="0"/>
              <a:cs typeface="Courier New" panose="02070309020205020404" pitchFamily="49" charset="0"/>
            </a:endParaRPr>
          </a:p>
          <a:p>
            <a:endParaRPr lang="en-US" sz="1300" dirty="0">
              <a:latin typeface="Courier New" panose="02070309020205020404" pitchFamily="49" charset="0"/>
              <a:cs typeface="Courier New" panose="02070309020205020404" pitchFamily="49" charset="0"/>
            </a:endParaRPr>
          </a:p>
          <a:p>
            <a:r>
              <a:rPr lang="en-US" sz="1300" dirty="0">
                <a:latin typeface="Courier New" panose="02070309020205020404" pitchFamily="49" charset="0"/>
                <a:cs typeface="Courier New" panose="02070309020205020404" pitchFamily="49" charset="0"/>
              </a:rPr>
              <a:t> </a:t>
            </a:r>
            <a:r>
              <a:rPr lang="en-US" sz="1300" b="1" dirty="0" err="1">
                <a:latin typeface="Courier New" panose="02070309020205020404" pitchFamily="49" charset="0"/>
                <a:cs typeface="Courier New" panose="02070309020205020404" pitchFamily="49" charset="0"/>
              </a:rPr>
              <a:t>cond</a:t>
            </a:r>
            <a:r>
              <a:rPr lang="en-US" sz="1300" b="1" dirty="0">
                <a:latin typeface="Courier New" panose="02070309020205020404" pitchFamily="49" charset="0"/>
                <a:cs typeface="Courier New" panose="02070309020205020404" pitchFamily="49" charset="0"/>
              </a:rPr>
              <a:t> do</a:t>
            </a:r>
          </a:p>
          <a:p>
            <a:r>
              <a:rPr lang="en-US" sz="1300" dirty="0">
                <a:latin typeface="Courier New" panose="02070309020205020404" pitchFamily="49" charset="0"/>
                <a:cs typeface="Courier New" panose="02070309020205020404" pitchFamily="49" charset="0"/>
              </a:rPr>
              <a:t>      velocity == 0 </a:t>
            </a:r>
            <a:r>
              <a:rPr lang="en-US" sz="1300" b="1" dirty="0">
                <a:latin typeface="Courier New" panose="02070309020205020404" pitchFamily="49" charset="0"/>
                <a:cs typeface="Courier New" panose="02070309020205020404" pitchFamily="49" charset="0"/>
              </a:rPr>
              <a:t>-&gt;</a:t>
            </a:r>
            <a:r>
              <a:rPr lang="en-US" sz="1300" dirty="0">
                <a:latin typeface="Courier New" panose="02070309020205020404" pitchFamily="49" charset="0"/>
                <a:cs typeface="Courier New" panose="02070309020205020404" pitchFamily="49" charset="0"/>
              </a:rPr>
              <a:t> "stable"</a:t>
            </a:r>
          </a:p>
          <a:p>
            <a:r>
              <a:rPr lang="en-US" sz="1300" dirty="0">
                <a:latin typeface="Courier New" panose="02070309020205020404" pitchFamily="49" charset="0"/>
                <a:cs typeface="Courier New" panose="02070309020205020404" pitchFamily="49" charset="0"/>
              </a:rPr>
              <a:t>      velocity &lt; 5 -&gt; "slow"</a:t>
            </a:r>
          </a:p>
          <a:p>
            <a:r>
              <a:rPr lang="en-US" sz="1300" dirty="0">
                <a:latin typeface="Courier New" panose="02070309020205020404" pitchFamily="49" charset="0"/>
                <a:cs typeface="Courier New" panose="02070309020205020404" pitchFamily="49" charset="0"/>
              </a:rPr>
              <a:t>      velocity &gt;= 5 and velocity &lt; 10 -&gt; "moving"</a:t>
            </a:r>
          </a:p>
          <a:p>
            <a:r>
              <a:rPr lang="en-US" sz="1300" dirty="0">
                <a:latin typeface="Courier New" panose="02070309020205020404" pitchFamily="49" charset="0"/>
                <a:cs typeface="Courier New" panose="02070309020205020404" pitchFamily="49" charset="0"/>
              </a:rPr>
              <a:t>      velocity &gt;= 10 and velocity &lt; 20 -&gt; "fast"</a:t>
            </a:r>
          </a:p>
          <a:p>
            <a:r>
              <a:rPr lang="en-US" sz="1300" dirty="0">
                <a:latin typeface="Courier New" panose="02070309020205020404" pitchFamily="49" charset="0"/>
                <a:cs typeface="Courier New" panose="02070309020205020404" pitchFamily="49" charset="0"/>
              </a:rPr>
              <a:t>      velocity &gt;= 20 -&gt; "speedy"</a:t>
            </a:r>
          </a:p>
          <a:p>
            <a:r>
              <a:rPr lang="en-US" sz="1300" dirty="0">
                <a:latin typeface="Courier New" panose="02070309020205020404" pitchFamily="49" charset="0"/>
                <a:cs typeface="Courier New" panose="02070309020205020404" pitchFamily="49" charset="0"/>
              </a:rPr>
              <a:t>    end</a:t>
            </a:r>
          </a:p>
          <a:p>
            <a:r>
              <a:rPr lang="en-US" sz="1300" dirty="0">
                <a:latin typeface="Courier New" panose="02070309020205020404" pitchFamily="49" charset="0"/>
                <a:cs typeface="Courier New" panose="02070309020205020404" pitchFamily="49" charset="0"/>
              </a:rPr>
              <a:t>end</a:t>
            </a:r>
          </a:p>
        </p:txBody>
      </p:sp>
    </p:spTree>
    <p:extLst>
      <p:ext uri="{BB962C8B-B14F-4D97-AF65-F5344CB8AC3E}">
        <p14:creationId xmlns:p14="http://schemas.microsoft.com/office/powerpoint/2010/main" val="959737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0898-8737-44E5-BE80-9687CDFEC06A}"/>
              </a:ext>
            </a:extLst>
          </p:cNvPr>
          <p:cNvSpPr>
            <a:spLocks noGrp="1"/>
          </p:cNvSpPr>
          <p:nvPr>
            <p:ph type="title"/>
          </p:nvPr>
        </p:nvSpPr>
        <p:spPr/>
        <p:txBody>
          <a:bodyPr/>
          <a:lstStyle/>
          <a:p>
            <a:r>
              <a:rPr lang="en-US" dirty="0">
                <a:latin typeface="Georgia" panose="02040502050405020303" pitchFamily="18" charset="0"/>
              </a:rPr>
              <a:t>What changed?</a:t>
            </a:r>
          </a:p>
        </p:txBody>
      </p:sp>
    </p:spTree>
    <p:extLst>
      <p:ext uri="{BB962C8B-B14F-4D97-AF65-F5344CB8AC3E}">
        <p14:creationId xmlns:p14="http://schemas.microsoft.com/office/powerpoint/2010/main" val="3448485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Both of these children</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p:txBody>
          <a:bodyPr>
            <a:normAutofit fontScale="92500" lnSpcReduction="10000"/>
          </a:bodyPr>
          <a:lstStyle/>
          <a:p>
            <a:r>
              <a:rPr lang="en-US" dirty="0">
                <a:latin typeface="Georgia" panose="02040502050405020303" pitchFamily="18" charset="0"/>
              </a:rPr>
              <a:t>Add an explicit compilation step. </a:t>
            </a:r>
          </a:p>
          <a:p>
            <a:pPr lvl="1">
              <a:lnSpc>
                <a:spcPct val="110000"/>
              </a:lnSpc>
            </a:pPr>
            <a:r>
              <a:rPr lang="en-US" dirty="0">
                <a:latin typeface="Georgia" panose="02040502050405020303" pitchFamily="18" charset="0"/>
              </a:rPr>
              <a:t>BEAM for Elixir</a:t>
            </a:r>
          </a:p>
          <a:p>
            <a:pPr lvl="1">
              <a:lnSpc>
                <a:spcPct val="110000"/>
              </a:lnSpc>
            </a:pPr>
            <a:r>
              <a:rPr lang="en-US" dirty="0">
                <a:latin typeface="Georgia" panose="02040502050405020303" pitchFamily="18" charset="0"/>
              </a:rPr>
              <a:t>LLVM for Crystal.</a:t>
            </a:r>
          </a:p>
          <a:p>
            <a:endParaRPr lang="en-US" dirty="0">
              <a:latin typeface="Georgia" panose="02040502050405020303" pitchFamily="18" charset="0"/>
            </a:endParaRPr>
          </a:p>
          <a:p>
            <a:r>
              <a:rPr lang="en-US" dirty="0">
                <a:latin typeface="Georgia" panose="02040502050405020303" pitchFamily="18" charset="0"/>
              </a:rPr>
              <a:t>Trim Ruby syntax to a smaller set, with fewer choices.</a:t>
            </a:r>
          </a:p>
          <a:p>
            <a:endParaRPr lang="en-US" dirty="0">
              <a:latin typeface="Georgia" panose="02040502050405020303" pitchFamily="18" charset="0"/>
            </a:endParaRPr>
          </a:p>
          <a:p>
            <a:pPr>
              <a:lnSpc>
                <a:spcPct val="110000"/>
              </a:lnSpc>
            </a:pPr>
            <a:r>
              <a:rPr lang="en-US" dirty="0">
                <a:latin typeface="Georgia" panose="02040502050405020303" pitchFamily="18" charset="0"/>
              </a:rPr>
              <a:t>Have Ruby-like ecosystems, with parallel tools for Rails, Sinatra, testing frameworks, and more.</a:t>
            </a:r>
          </a:p>
          <a:p>
            <a:endParaRPr lang="en-US" dirty="0">
              <a:latin typeface="Georgia" panose="02040502050405020303" pitchFamily="18" charset="0"/>
            </a:endParaRPr>
          </a:p>
          <a:p>
            <a:r>
              <a:rPr lang="en-US" dirty="0">
                <a:latin typeface="Georgia" panose="02040502050405020303" pitchFamily="18" charset="0"/>
              </a:rPr>
              <a:t>Retain Ruby’s emphasis on programmer fun and productivity.</a:t>
            </a:r>
          </a:p>
          <a:p>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106389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BE2A-5D9B-43C7-9ADF-D1F966EC312B}"/>
              </a:ext>
            </a:extLst>
          </p:cNvPr>
          <p:cNvSpPr>
            <a:spLocks noGrp="1"/>
          </p:cNvSpPr>
          <p:nvPr>
            <p:ph type="title"/>
          </p:nvPr>
        </p:nvSpPr>
        <p:spPr>
          <a:xfrm>
            <a:off x="872781" y="0"/>
            <a:ext cx="10515600" cy="1325563"/>
          </a:xfrm>
        </p:spPr>
        <p:txBody>
          <a:bodyPr/>
          <a:lstStyle/>
          <a:p>
            <a:r>
              <a:rPr lang="en-US" dirty="0"/>
              <a:t>Types are the same but different</a:t>
            </a:r>
          </a:p>
        </p:txBody>
      </p:sp>
      <p:sp>
        <p:nvSpPr>
          <p:cNvPr id="8" name="TextBox 7">
            <a:extLst>
              <a:ext uri="{FF2B5EF4-FFF2-40B4-BE49-F238E27FC236}">
                <a16:creationId xmlns:a16="http://schemas.microsoft.com/office/drawing/2014/main" id="{40794D89-98D5-4DFA-9147-62DFAB259934}"/>
              </a:ext>
            </a:extLst>
          </p:cNvPr>
          <p:cNvSpPr txBox="1"/>
          <p:nvPr/>
        </p:nvSpPr>
        <p:spPr>
          <a:xfrm>
            <a:off x="0" y="1596718"/>
            <a:ext cx="3762899" cy="4898020"/>
          </a:xfrm>
          <a:prstGeom prst="rect">
            <a:avLst/>
          </a:prstGeom>
          <a:noFill/>
        </p:spPr>
        <p:txBody>
          <a:bodyPr wrap="square" rtlCol="0">
            <a:noAutofit/>
          </a:bodyPr>
          <a:lstStyle/>
          <a:p>
            <a:r>
              <a:rPr lang="en-US" dirty="0">
                <a:latin typeface="Courier New" panose="02070309020205020404" pitchFamily="49" charset="0"/>
                <a:cs typeface="Courier New" panose="02070309020205020404" pitchFamily="49" charset="0"/>
              </a:rPr>
              <a:t>Numbers</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Boolean</a:t>
            </a:r>
          </a:p>
          <a:p>
            <a:r>
              <a:rPr lang="en-US" dirty="0">
                <a:latin typeface="Courier New" panose="02070309020205020404" pitchFamily="49" charset="0"/>
                <a:cs typeface="Courier New" panose="02070309020205020404" pitchFamily="49" charset="0"/>
              </a:rPr>
              <a:t>Strings</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Hashes</a:t>
            </a:r>
          </a:p>
          <a:p>
            <a:r>
              <a:rPr lang="en-US" dirty="0">
                <a:latin typeface="Courier New" panose="02070309020205020404" pitchFamily="49" charset="0"/>
                <a:cs typeface="Courier New" panose="02070309020205020404" pitchFamily="49" charset="0"/>
              </a:rPr>
              <a:t>Arrays</a:t>
            </a: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Symbols</a:t>
            </a:r>
          </a:p>
          <a:p>
            <a:r>
              <a:rPr lang="en-US" dirty="0">
                <a:latin typeface="Courier New" panose="02070309020205020404" pitchFamily="49" charset="0"/>
                <a:cs typeface="Courier New" panose="02070309020205020404" pitchFamily="49" charset="0"/>
              </a:rPr>
              <a:t>Closures</a:t>
            </a:r>
          </a:p>
          <a:p>
            <a:r>
              <a:rPr lang="en-US" dirty="0">
                <a:latin typeface="Courier New" panose="02070309020205020404" pitchFamily="49" charset="0"/>
                <a:cs typeface="Courier New" panose="02070309020205020404" pitchFamily="49" charset="0"/>
              </a:rPr>
              <a:t>Ranges</a:t>
            </a:r>
          </a:p>
          <a:p>
            <a:r>
              <a:rPr lang="en-US" dirty="0">
                <a:latin typeface="Courier New" panose="02070309020205020404" pitchFamily="49" charset="0"/>
                <a:cs typeface="Courier New" panose="02070309020205020404" pitchFamily="49" charset="0"/>
              </a:rPr>
              <a:t>Objects</a:t>
            </a:r>
          </a:p>
        </p:txBody>
      </p:sp>
      <p:sp>
        <p:nvSpPr>
          <p:cNvPr id="10" name="TextBox 9">
            <a:extLst>
              <a:ext uri="{FF2B5EF4-FFF2-40B4-BE49-F238E27FC236}">
                <a16:creationId xmlns:a16="http://schemas.microsoft.com/office/drawing/2014/main" id="{2E50B99F-8727-4DC6-AF71-5703EB1EED63}"/>
              </a:ext>
            </a:extLst>
          </p:cNvPr>
          <p:cNvSpPr txBox="1"/>
          <p:nvPr/>
        </p:nvSpPr>
        <p:spPr>
          <a:xfrm>
            <a:off x="3687417" y="1596718"/>
            <a:ext cx="3429663" cy="4907564"/>
          </a:xfrm>
          <a:prstGeom prst="rect">
            <a:avLst/>
          </a:prstGeom>
          <a:noFill/>
        </p:spPr>
        <p:txBody>
          <a:bodyPr wrap="square" rtlCol="0">
            <a:noAutofit/>
          </a:bodyPr>
          <a:lstStyle/>
          <a:p>
            <a:r>
              <a:rPr lang="en-US" dirty="0">
                <a:latin typeface="Courier New" panose="02070309020205020404" pitchFamily="49" charset="0"/>
                <a:cs typeface="Courier New" panose="02070309020205020404" pitchFamily="49" charset="0"/>
              </a:rPr>
              <a:t>integer</a:t>
            </a:r>
          </a:p>
          <a:p>
            <a:r>
              <a:rPr lang="en-US" dirty="0">
                <a:latin typeface="Courier New" panose="02070309020205020404" pitchFamily="49" charset="0"/>
                <a:cs typeface="Courier New" panose="02070309020205020404" pitchFamily="49" charset="0"/>
              </a:rPr>
              <a:t>floats</a:t>
            </a:r>
          </a:p>
          <a:p>
            <a:r>
              <a:rPr lang="en-US" dirty="0" err="1">
                <a:latin typeface="Courier New" panose="02070309020205020404" pitchFamily="49" charset="0"/>
                <a:cs typeface="Courier New" panose="02070309020205020404" pitchFamily="49" charset="0"/>
              </a:rPr>
              <a:t>booleans</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strings</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maps </a:t>
            </a:r>
          </a:p>
          <a:p>
            <a:r>
              <a:rPr lang="en-US" dirty="0">
                <a:latin typeface="Courier New" panose="02070309020205020404" pitchFamily="49" charset="0"/>
                <a:cs typeface="Courier New" panose="02070309020205020404" pitchFamily="49" charset="0"/>
              </a:rPr>
              <a:t>lists</a:t>
            </a:r>
          </a:p>
          <a:p>
            <a:r>
              <a:rPr lang="en-US" dirty="0">
                <a:latin typeface="Courier New" panose="02070309020205020404" pitchFamily="49" charset="0"/>
                <a:cs typeface="Courier New" panose="02070309020205020404" pitchFamily="49" charset="0"/>
              </a:rPr>
              <a:t>tuples</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atoms</a:t>
            </a:r>
          </a:p>
          <a:p>
            <a:r>
              <a:rPr lang="en-US" dirty="0">
                <a:latin typeface="Courier New" panose="02070309020205020404" pitchFamily="49" charset="0"/>
                <a:cs typeface="Courier New" panose="02070309020205020404" pitchFamily="49" charset="0"/>
              </a:rPr>
              <a:t>anonymous functions</a:t>
            </a: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port </a:t>
            </a:r>
          </a:p>
          <a:p>
            <a:r>
              <a:rPr lang="en-US" dirty="0">
                <a:latin typeface="Courier New" panose="02070309020205020404" pitchFamily="49" charset="0"/>
                <a:cs typeface="Courier New" panose="02070309020205020404" pitchFamily="49" charset="0"/>
              </a:rPr>
              <a:t>Reference</a:t>
            </a:r>
          </a:p>
          <a:p>
            <a:r>
              <a:rPr lang="en-US" dirty="0">
                <a:latin typeface="Courier New" panose="02070309020205020404" pitchFamily="49" charset="0"/>
                <a:cs typeface="Courier New" panose="02070309020205020404" pitchFamily="49" charset="0"/>
              </a:rPr>
              <a:t>PID</a:t>
            </a:r>
          </a:p>
        </p:txBody>
      </p:sp>
      <p:grpSp>
        <p:nvGrpSpPr>
          <p:cNvPr id="5" name="Group 4">
            <a:extLst>
              <a:ext uri="{FF2B5EF4-FFF2-40B4-BE49-F238E27FC236}">
                <a16:creationId xmlns:a16="http://schemas.microsoft.com/office/drawing/2014/main" id="{01467034-080F-4A25-A6AC-B738CD173753}"/>
              </a:ext>
            </a:extLst>
          </p:cNvPr>
          <p:cNvGrpSpPr/>
          <p:nvPr/>
        </p:nvGrpSpPr>
        <p:grpSpPr>
          <a:xfrm>
            <a:off x="68580" y="1073497"/>
            <a:ext cx="10492712" cy="525145"/>
            <a:chOff x="292230" y="1253391"/>
            <a:chExt cx="10276972" cy="525145"/>
          </a:xfrm>
        </p:grpSpPr>
        <p:sp>
          <p:nvSpPr>
            <p:cNvPr id="7" name="TextBox 6">
              <a:extLst>
                <a:ext uri="{FF2B5EF4-FFF2-40B4-BE49-F238E27FC236}">
                  <a16:creationId xmlns:a16="http://schemas.microsoft.com/office/drawing/2014/main" id="{2C41D8CC-0906-4CA6-AED1-DC562C9F4576}"/>
                </a:ext>
              </a:extLst>
            </p:cNvPr>
            <p:cNvSpPr txBox="1"/>
            <p:nvPr/>
          </p:nvSpPr>
          <p:spPr>
            <a:xfrm>
              <a:off x="292230" y="1253391"/>
              <a:ext cx="3200400" cy="523220"/>
            </a:xfrm>
            <a:prstGeom prst="rect">
              <a:avLst/>
            </a:prstGeom>
            <a:noFill/>
          </p:spPr>
          <p:txBody>
            <a:bodyPr wrap="square" rtlCol="0">
              <a:spAutoFit/>
            </a:bodyPr>
            <a:lstStyle/>
            <a:p>
              <a:r>
                <a:rPr lang="en-US" sz="2800" b="1" dirty="0">
                  <a:latin typeface="Georgia" panose="02040502050405020303" pitchFamily="18" charset="0"/>
                </a:rPr>
                <a:t>Ruby</a:t>
              </a:r>
            </a:p>
          </p:txBody>
        </p:sp>
        <p:sp>
          <p:nvSpPr>
            <p:cNvPr id="9" name="TextBox 8">
              <a:extLst>
                <a:ext uri="{FF2B5EF4-FFF2-40B4-BE49-F238E27FC236}">
                  <a16:creationId xmlns:a16="http://schemas.microsoft.com/office/drawing/2014/main" id="{079CBA4B-772C-4945-9CFA-40CDBBAE387B}"/>
                </a:ext>
              </a:extLst>
            </p:cNvPr>
            <p:cNvSpPr txBox="1"/>
            <p:nvPr/>
          </p:nvSpPr>
          <p:spPr>
            <a:xfrm>
              <a:off x="3910590" y="1255316"/>
              <a:ext cx="3200400" cy="523220"/>
            </a:xfrm>
            <a:prstGeom prst="rect">
              <a:avLst/>
            </a:prstGeom>
            <a:noFill/>
          </p:spPr>
          <p:txBody>
            <a:bodyPr wrap="square" rtlCol="0">
              <a:spAutoFit/>
            </a:bodyPr>
            <a:lstStyle/>
            <a:p>
              <a:r>
                <a:rPr lang="en-US" sz="2800" b="1" dirty="0">
                  <a:latin typeface="Georgia" panose="02040502050405020303" pitchFamily="18" charset="0"/>
                </a:rPr>
                <a:t>Elixir</a:t>
              </a:r>
            </a:p>
          </p:txBody>
        </p:sp>
        <p:sp>
          <p:nvSpPr>
            <p:cNvPr id="11" name="TextBox 10">
              <a:extLst>
                <a:ext uri="{FF2B5EF4-FFF2-40B4-BE49-F238E27FC236}">
                  <a16:creationId xmlns:a16="http://schemas.microsoft.com/office/drawing/2014/main" id="{DF10367C-A6C5-431B-8AF2-157BB1B7DBC5}"/>
                </a:ext>
              </a:extLst>
            </p:cNvPr>
            <p:cNvSpPr txBox="1"/>
            <p:nvPr/>
          </p:nvSpPr>
          <p:spPr>
            <a:xfrm>
              <a:off x="7368802" y="1253391"/>
              <a:ext cx="3200400" cy="523220"/>
            </a:xfrm>
            <a:prstGeom prst="rect">
              <a:avLst/>
            </a:prstGeom>
            <a:noFill/>
          </p:spPr>
          <p:txBody>
            <a:bodyPr wrap="square" rtlCol="0">
              <a:spAutoFit/>
            </a:bodyPr>
            <a:lstStyle/>
            <a:p>
              <a:r>
                <a:rPr lang="en-US" sz="2800" b="1" dirty="0">
                  <a:latin typeface="Georgia" panose="02040502050405020303" pitchFamily="18" charset="0"/>
                </a:rPr>
                <a:t>Crystal</a:t>
              </a:r>
            </a:p>
          </p:txBody>
        </p:sp>
      </p:grpSp>
      <p:sp>
        <p:nvSpPr>
          <p:cNvPr id="12" name="TextBox 11">
            <a:extLst>
              <a:ext uri="{FF2B5EF4-FFF2-40B4-BE49-F238E27FC236}">
                <a16:creationId xmlns:a16="http://schemas.microsoft.com/office/drawing/2014/main" id="{CF3DCD4D-BB27-4DDA-9C17-F66334AC7641}"/>
              </a:ext>
            </a:extLst>
          </p:cNvPr>
          <p:cNvSpPr txBox="1"/>
          <p:nvPr/>
        </p:nvSpPr>
        <p:spPr>
          <a:xfrm>
            <a:off x="7326630" y="1596717"/>
            <a:ext cx="4865370" cy="4528689"/>
          </a:xfrm>
          <a:prstGeom prst="rect">
            <a:avLst/>
          </a:prstGeom>
          <a:noFill/>
        </p:spPr>
        <p:txBody>
          <a:bodyPr wrap="square" rtlCol="0">
            <a:noAutofit/>
          </a:bodyPr>
          <a:lstStyle/>
          <a:p>
            <a:r>
              <a:rPr lang="en-US" dirty="0">
                <a:latin typeface="Courier New" panose="02070309020205020404" pitchFamily="49" charset="0"/>
                <a:cs typeface="Courier New" panose="02070309020205020404" pitchFamily="49" charset="0"/>
              </a:rPr>
              <a:t>Integers (8-64, signed &amp; unsigned)</a:t>
            </a:r>
          </a:p>
          <a:p>
            <a:r>
              <a:rPr lang="en-US" dirty="0">
                <a:latin typeface="Courier New" panose="02070309020205020404" pitchFamily="49" charset="0"/>
                <a:cs typeface="Courier New" panose="02070309020205020404" pitchFamily="49" charset="0"/>
              </a:rPr>
              <a:t>Floats (32 or 64)</a:t>
            </a:r>
          </a:p>
          <a:p>
            <a:r>
              <a:rPr lang="en-US" dirty="0">
                <a:latin typeface="Courier New" panose="02070309020205020404" pitchFamily="49" charset="0"/>
                <a:cs typeface="Courier New" panose="02070309020205020404" pitchFamily="49" charset="0"/>
              </a:rPr>
              <a:t>Bool</a:t>
            </a:r>
          </a:p>
          <a:p>
            <a:r>
              <a:rPr lang="en-US" dirty="0">
                <a:latin typeface="Courier New" panose="02070309020205020404" pitchFamily="49" charset="0"/>
                <a:cs typeface="Courier New" panose="02070309020205020404" pitchFamily="49" charset="0"/>
              </a:rPr>
              <a:t>String</a:t>
            </a:r>
            <a:endParaRPr lang="en-US" b="1"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Char</a:t>
            </a:r>
          </a:p>
          <a:p>
            <a:r>
              <a:rPr lang="en-US" dirty="0">
                <a:latin typeface="Courier New" panose="02070309020205020404" pitchFamily="49" charset="0"/>
                <a:cs typeface="Courier New" panose="02070309020205020404" pitchFamily="49" charset="0"/>
              </a:rPr>
              <a:t>Hash</a:t>
            </a:r>
          </a:p>
          <a:p>
            <a:r>
              <a:rPr lang="en-US" dirty="0">
                <a:latin typeface="Courier New" panose="02070309020205020404" pitchFamily="49" charset="0"/>
                <a:cs typeface="Courier New" panose="02070309020205020404" pitchFamily="49" charset="0"/>
              </a:rPr>
              <a:t>Array</a:t>
            </a:r>
          </a:p>
          <a:p>
            <a:r>
              <a:rPr lang="en-US" dirty="0">
                <a:latin typeface="Courier New" panose="02070309020205020404" pitchFamily="49" charset="0"/>
                <a:cs typeface="Courier New" panose="02070309020205020404" pitchFamily="49" charset="0"/>
              </a:rPr>
              <a:t>Tuple</a:t>
            </a:r>
          </a:p>
          <a:p>
            <a:r>
              <a:rPr lang="en-US" dirty="0" err="1">
                <a:latin typeface="Courier New" panose="02070309020205020404" pitchFamily="49" charset="0"/>
                <a:cs typeface="Courier New" panose="02070309020205020404" pitchFamily="49" charset="0"/>
              </a:rPr>
              <a:t>NamedTuple</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Symbol</a:t>
            </a:r>
          </a:p>
          <a:p>
            <a:r>
              <a:rPr lang="en-US" dirty="0">
                <a:latin typeface="Courier New" panose="02070309020205020404" pitchFamily="49" charset="0"/>
                <a:cs typeface="Courier New" panose="02070309020205020404" pitchFamily="49" charset="0"/>
              </a:rPr>
              <a:t>Proc</a:t>
            </a:r>
          </a:p>
          <a:p>
            <a:r>
              <a:rPr lang="en-US" dirty="0">
                <a:latin typeface="Courier New" panose="02070309020205020404" pitchFamily="49" charset="0"/>
                <a:cs typeface="Courier New" panose="02070309020205020404" pitchFamily="49" charset="0"/>
              </a:rPr>
              <a:t>Range</a:t>
            </a:r>
          </a:p>
          <a:p>
            <a:r>
              <a:rPr lang="en-US" dirty="0">
                <a:latin typeface="Courier New" panose="02070309020205020404" pitchFamily="49" charset="0"/>
                <a:cs typeface="Courier New" panose="02070309020205020404" pitchFamily="49" charset="0"/>
              </a:rPr>
              <a:t>Object</a:t>
            </a:r>
          </a:p>
          <a:p>
            <a:r>
              <a:rPr lang="en-US" dirty="0">
                <a:latin typeface="Courier New" panose="02070309020205020404" pitchFamily="49" charset="0"/>
                <a:cs typeface="Courier New" panose="02070309020205020404" pitchFamily="49" charset="0"/>
              </a:rPr>
              <a:t>Regex</a:t>
            </a:r>
          </a:p>
          <a:p>
            <a:r>
              <a:rPr lang="en-US" dirty="0">
                <a:latin typeface="Courier New" panose="02070309020205020404" pitchFamily="49" charset="0"/>
                <a:cs typeface="Courier New" panose="02070309020205020404" pitchFamily="49" charset="0"/>
              </a:rPr>
              <a:t>Command (runs in a subshell)</a:t>
            </a:r>
          </a:p>
          <a:p>
            <a:r>
              <a:rPr lang="en-US" dirty="0">
                <a:latin typeface="Courier New" panose="02070309020205020404" pitchFamily="49" charset="0"/>
                <a:cs typeface="Courier New" panose="02070309020205020404" pitchFamily="49" charset="0"/>
              </a:rPr>
              <a:t>Nil</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94157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Ruby and Crystal and OOP</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a:xfrm>
            <a:off x="838200" y="1825625"/>
            <a:ext cx="10515600" cy="4351338"/>
          </a:xfrm>
        </p:spPr>
        <p:txBody>
          <a:bodyPr>
            <a:normAutofit/>
          </a:bodyPr>
          <a:lstStyle/>
          <a:p>
            <a:r>
              <a:rPr lang="en-US" dirty="0">
                <a:latin typeface="Georgia" panose="02040502050405020303" pitchFamily="18" charset="0"/>
              </a:rPr>
              <a:t>“Classical” inheritance-based object approaches.</a:t>
            </a:r>
          </a:p>
          <a:p>
            <a:endParaRPr lang="en-US" dirty="0">
              <a:latin typeface="Georgia" panose="02040502050405020303" pitchFamily="18" charset="0"/>
            </a:endParaRPr>
          </a:p>
          <a:p>
            <a:r>
              <a:rPr lang="en-US" dirty="0">
                <a:latin typeface="Georgia" panose="02040502050405020303" pitchFamily="18" charset="0"/>
              </a:rPr>
              <a:t>A megadose of additional flexibility.</a:t>
            </a:r>
          </a:p>
          <a:p>
            <a:endParaRPr lang="en-US" dirty="0">
              <a:latin typeface="Georgia" panose="02040502050405020303" pitchFamily="18" charset="0"/>
            </a:endParaRPr>
          </a:p>
          <a:p>
            <a:r>
              <a:rPr lang="en-US" dirty="0">
                <a:latin typeface="Georgia" panose="02040502050405020303" pitchFamily="18" charset="0"/>
              </a:rPr>
              <a:t>“Everything is an object.” (Almost.) </a:t>
            </a:r>
          </a:p>
          <a:p>
            <a:endParaRPr lang="en-US" dirty="0">
              <a:latin typeface="Georgia" panose="02040502050405020303" pitchFamily="18" charset="0"/>
            </a:endParaRPr>
          </a:p>
          <a:p>
            <a:r>
              <a:rPr lang="en-US" dirty="0">
                <a:latin typeface="Georgia" panose="02040502050405020303" pitchFamily="18" charset="0"/>
              </a:rPr>
              <a:t>Everything has methods and properties directly available.</a:t>
            </a:r>
          </a:p>
          <a:p>
            <a:endParaRPr lang="en-US" dirty="0">
              <a:latin typeface="Georgia" panose="02040502050405020303" pitchFamily="18" charset="0"/>
            </a:endParaRPr>
          </a:p>
          <a:p>
            <a:pPr marL="0" indent="0">
              <a:buNone/>
            </a:pPr>
            <a:endParaRPr lang="en-US" dirty="0">
              <a:latin typeface="Georgia" panose="02040502050405020303" pitchFamily="18" charset="0"/>
            </a:endParaRPr>
          </a:p>
        </p:txBody>
      </p:sp>
    </p:spTree>
    <p:extLst>
      <p:ext uri="{BB962C8B-B14F-4D97-AF65-F5344CB8AC3E}">
        <p14:creationId xmlns:p14="http://schemas.microsoft.com/office/powerpoint/2010/main" val="865080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Ruby and Crystal support functional</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a:xfrm>
            <a:off x="838200" y="1825625"/>
            <a:ext cx="10515600" cy="4351338"/>
          </a:xfrm>
        </p:spPr>
        <p:txBody>
          <a:bodyPr>
            <a:normAutofit/>
          </a:bodyPr>
          <a:lstStyle/>
          <a:p>
            <a:r>
              <a:rPr lang="en-US" dirty="0">
                <a:latin typeface="Georgia" panose="02040502050405020303" pitchFamily="18" charset="0"/>
              </a:rPr>
              <a:t>Ruby:</a:t>
            </a:r>
          </a:p>
          <a:p>
            <a:pPr marL="0" indent="0">
              <a:buNone/>
            </a:pPr>
            <a:r>
              <a:rPr lang="en-US" dirty="0" err="1">
                <a:latin typeface="Courier New" panose="02070309020205020404" pitchFamily="49" charset="0"/>
                <a:cs typeface="Courier New" panose="02070309020205020404" pitchFamily="49" charset="0"/>
              </a:rPr>
              <a:t>my_fn</a:t>
            </a:r>
            <a:r>
              <a:rPr lang="en-US" dirty="0">
                <a:latin typeface="Courier New" panose="02070309020205020404" pitchFamily="49" charset="0"/>
                <a:cs typeface="Courier New" panose="02070309020205020404" pitchFamily="49" charset="0"/>
              </a:rPr>
              <a:t> = -&gt;(n, m) { n + m }</a:t>
            </a:r>
          </a:p>
          <a:p>
            <a:pPr marL="0" indent="0">
              <a:buNone/>
            </a:pPr>
            <a:r>
              <a:rPr lang="en-US" dirty="0" err="1">
                <a:latin typeface="Courier New" panose="02070309020205020404" pitchFamily="49" charset="0"/>
                <a:cs typeface="Courier New" panose="02070309020205020404" pitchFamily="49" charset="0"/>
              </a:rPr>
              <a:t>my_fn.call</a:t>
            </a:r>
            <a:r>
              <a:rPr lang="en-US" dirty="0">
                <a:latin typeface="Courier New" panose="02070309020205020404" pitchFamily="49" charset="0"/>
                <a:cs typeface="Courier New" panose="02070309020205020404" pitchFamily="49" charset="0"/>
              </a:rPr>
              <a:t>(4, 3) # =&gt; 7</a:t>
            </a:r>
          </a:p>
          <a:p>
            <a:endParaRPr lang="en-US" dirty="0">
              <a:latin typeface="Georgia" panose="02040502050405020303" pitchFamily="18" charset="0"/>
            </a:endParaRPr>
          </a:p>
          <a:p>
            <a:endParaRPr lang="en-US" dirty="0">
              <a:latin typeface="Georgia" panose="02040502050405020303" pitchFamily="18" charset="0"/>
            </a:endParaRPr>
          </a:p>
          <a:p>
            <a:r>
              <a:rPr lang="en-US" dirty="0">
                <a:latin typeface="Georgia" panose="02040502050405020303" pitchFamily="18" charset="0"/>
              </a:rPr>
              <a:t>Crystal:</a:t>
            </a:r>
            <a:endParaRPr lang="en-US" sz="2400" dirty="0">
              <a:latin typeface="Courier New" panose="02070309020205020404" pitchFamily="49" charset="0"/>
              <a:cs typeface="Courier New" panose="02070309020205020404" pitchFamily="49" charset="0"/>
            </a:endParaRPr>
          </a:p>
          <a:p>
            <a:pPr marL="0" indent="0">
              <a:buNone/>
            </a:pPr>
            <a:r>
              <a:rPr lang="en-US" sz="2400" dirty="0" err="1">
                <a:latin typeface="Courier New" panose="02070309020205020404" pitchFamily="49" charset="0"/>
                <a:cs typeface="Courier New" panose="02070309020205020404" pitchFamily="49" charset="0"/>
              </a:rPr>
              <a:t>my_fn</a:t>
            </a:r>
            <a:r>
              <a:rPr lang="en-US" sz="2400" dirty="0">
                <a:latin typeface="Courier New" panose="02070309020205020404" pitchFamily="49" charset="0"/>
                <a:cs typeface="Courier New" panose="02070309020205020404" pitchFamily="49" charset="0"/>
              </a:rPr>
              <a:t> = -&gt; (n : Int32, m : Int32) { n + m }</a:t>
            </a:r>
          </a:p>
          <a:p>
            <a:pPr marL="0" indent="0">
              <a:buNone/>
            </a:pPr>
            <a:r>
              <a:rPr lang="en-US" sz="2400" dirty="0" err="1">
                <a:latin typeface="Courier New" panose="02070309020205020404" pitchFamily="49" charset="0"/>
                <a:cs typeface="Courier New" panose="02070309020205020404" pitchFamily="49" charset="0"/>
              </a:rPr>
              <a:t>my_fn.call</a:t>
            </a:r>
            <a:r>
              <a:rPr lang="en-US" sz="2400" dirty="0">
                <a:latin typeface="Courier New" panose="02070309020205020404" pitchFamily="49" charset="0"/>
                <a:cs typeface="Courier New" panose="02070309020205020404" pitchFamily="49" charset="0"/>
              </a:rPr>
              <a:t>(43, 108) # =&gt; 151</a:t>
            </a:r>
          </a:p>
          <a:p>
            <a:pPr marL="0" indent="0">
              <a:buNone/>
            </a:pPr>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1693722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Elixir is a more drastic shift</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p:txBody>
          <a:bodyPr>
            <a:normAutofit/>
          </a:bodyPr>
          <a:lstStyle/>
          <a:p>
            <a:r>
              <a:rPr lang="en-US" dirty="0">
                <a:latin typeface="Georgia" panose="02040502050405020303" pitchFamily="18" charset="0"/>
              </a:rPr>
              <a:t>Yes:</a:t>
            </a:r>
          </a:p>
          <a:p>
            <a:pPr marL="0" indent="0">
              <a:buNone/>
            </a:pPr>
            <a:r>
              <a:rPr lang="en-US" dirty="0" err="1">
                <a:latin typeface="Courier New" panose="02070309020205020404" pitchFamily="49" charset="0"/>
                <a:cs typeface="Courier New" panose="02070309020205020404" pitchFamily="49" charset="0"/>
              </a:rPr>
              <a:t>my_fn</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fn</a:t>
            </a:r>
            <a:r>
              <a:rPr lang="en-US" dirty="0">
                <a:latin typeface="Courier New" panose="02070309020205020404" pitchFamily="49" charset="0"/>
                <a:cs typeface="Courier New" panose="02070309020205020404" pitchFamily="49" charset="0"/>
              </a:rPr>
              <a:t> (n, m) -&gt; n + m end</a:t>
            </a:r>
          </a:p>
          <a:p>
            <a:pPr marL="0" indent="0">
              <a:buNone/>
            </a:pPr>
            <a:r>
              <a:rPr lang="en-US" dirty="0" err="1">
                <a:latin typeface="Courier New" panose="02070309020205020404" pitchFamily="49" charset="0"/>
                <a:cs typeface="Courier New" panose="02070309020205020404" pitchFamily="49" charset="0"/>
              </a:rPr>
              <a:t>my_fn</a:t>
            </a:r>
            <a:r>
              <a:rPr lang="en-US" dirty="0">
                <a:latin typeface="Courier New" panose="02070309020205020404" pitchFamily="49" charset="0"/>
                <a:cs typeface="Courier New" panose="02070309020205020404" pitchFamily="49" charset="0"/>
              </a:rPr>
              <a:t>.(44, 108) # =&gt; 152</a:t>
            </a:r>
          </a:p>
          <a:p>
            <a:endParaRPr lang="en-US" dirty="0">
              <a:latin typeface="Georgia" panose="02040502050405020303" pitchFamily="18" charset="0"/>
            </a:endParaRPr>
          </a:p>
          <a:p>
            <a:r>
              <a:rPr lang="en-US" dirty="0">
                <a:latin typeface="Georgia" panose="02040502050405020303" pitchFamily="18" charset="0"/>
              </a:rPr>
              <a:t>But: no objects, no methods, no properties. (Yes, modules.)</a:t>
            </a:r>
          </a:p>
          <a:p>
            <a:endParaRPr lang="en-US" dirty="0">
              <a:latin typeface="Georgia" panose="02040502050405020303" pitchFamily="18" charset="0"/>
            </a:endParaRPr>
          </a:p>
          <a:p>
            <a:r>
              <a:rPr lang="en-US" dirty="0">
                <a:latin typeface="Georgia" panose="02040502050405020303" pitchFamily="18" charset="0"/>
              </a:rPr>
              <a:t>Everything that </a:t>
            </a:r>
            <a:r>
              <a:rPr lang="en-US" i="1" dirty="0">
                <a:latin typeface="Georgia" panose="02040502050405020303" pitchFamily="18" charset="0"/>
              </a:rPr>
              <a:t>does</a:t>
            </a:r>
            <a:r>
              <a:rPr lang="en-US" dirty="0">
                <a:latin typeface="Georgia" panose="02040502050405020303" pitchFamily="18" charset="0"/>
              </a:rPr>
              <a:t> something is a function.</a:t>
            </a:r>
          </a:p>
        </p:txBody>
      </p:sp>
    </p:spTree>
    <p:extLst>
      <p:ext uri="{BB962C8B-B14F-4D97-AF65-F5344CB8AC3E}">
        <p14:creationId xmlns:p14="http://schemas.microsoft.com/office/powerpoint/2010/main" val="3618820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Elixir’s pipe operator</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p:txBody>
          <a:bodyPr>
            <a:normAutofit fontScale="92500" lnSpcReduction="10000"/>
          </a:bodyPr>
          <a:lstStyle/>
          <a:p>
            <a:pPr marL="0" indent="0">
              <a:buNone/>
            </a:pPr>
            <a:r>
              <a:rPr lang="en-US" dirty="0" err="1">
                <a:latin typeface="Courier New" panose="02070309020205020404" pitchFamily="49" charset="0"/>
                <a:cs typeface="Courier New" panose="02070309020205020404" pitchFamily="49" charset="0"/>
              </a:rPr>
              <a:t>Drop.fall_velocity</a:t>
            </a:r>
            <a:r>
              <a:rPr lang="en-US" dirty="0">
                <a:latin typeface="Courier New" panose="02070309020205020404" pitchFamily="49" charset="0"/>
                <a:cs typeface="Courier New" panose="02070309020205020404" pitchFamily="49" charset="0"/>
              </a:rPr>
              <a:t>(meters) </a:t>
            </a:r>
            <a:r>
              <a:rPr lang="en-US" b="1" dirty="0">
                <a:latin typeface="Courier New" panose="02070309020205020404" pitchFamily="49" charset="0"/>
                <a:cs typeface="Courier New" panose="02070309020205020404" pitchFamily="49" charset="0"/>
              </a:rPr>
              <a:t>|&gt;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Convert.mps_to_mph</a:t>
            </a:r>
            <a:endParaRPr lang="en-US" dirty="0">
              <a:latin typeface="Courier New" panose="02070309020205020404" pitchFamily="49" charset="0"/>
              <a:cs typeface="Courier New" panose="02070309020205020404" pitchFamily="49" charset="0"/>
            </a:endParaRPr>
          </a:p>
          <a:p>
            <a:endParaRPr lang="en-US" dirty="0">
              <a:latin typeface="Georgia" panose="02040502050405020303" pitchFamily="18" charset="0"/>
            </a:endParaRPr>
          </a:p>
          <a:p>
            <a:pPr>
              <a:lnSpc>
                <a:spcPct val="110000"/>
              </a:lnSpc>
            </a:pPr>
            <a:r>
              <a:rPr lang="en-US" dirty="0">
                <a:latin typeface="Georgia" panose="02040502050405020303" pitchFamily="18" charset="0"/>
              </a:rPr>
              <a:t>Elixir added this syntax sugar early.</a:t>
            </a:r>
          </a:p>
          <a:p>
            <a:pPr>
              <a:lnSpc>
                <a:spcPct val="110000"/>
              </a:lnSpc>
            </a:pPr>
            <a:endParaRPr lang="en-US" dirty="0">
              <a:latin typeface="Georgia" panose="02040502050405020303" pitchFamily="18" charset="0"/>
            </a:endParaRPr>
          </a:p>
          <a:p>
            <a:pPr>
              <a:lnSpc>
                <a:spcPct val="110000"/>
              </a:lnSpc>
            </a:pPr>
            <a:r>
              <a:rPr lang="en-US" dirty="0">
                <a:latin typeface="Georgia" panose="02040502050405020303" pitchFamily="18" charset="0"/>
              </a:rPr>
              <a:t>Ruby 2.7 added something like it, but… tricky</a:t>
            </a:r>
          </a:p>
          <a:p>
            <a:pPr>
              <a:lnSpc>
                <a:spcPct val="110000"/>
              </a:lnSpc>
            </a:pPr>
            <a:endParaRPr lang="en-US" dirty="0">
              <a:latin typeface="Georgia" panose="02040502050405020303" pitchFamily="18" charset="0"/>
            </a:endParaRPr>
          </a:p>
          <a:p>
            <a:pPr>
              <a:lnSpc>
                <a:spcPct val="110000"/>
              </a:lnSpc>
            </a:pPr>
            <a:r>
              <a:rPr lang="en-US" dirty="0">
                <a:latin typeface="Georgia" panose="02040502050405020303" pitchFamily="18" charset="0"/>
              </a:rPr>
              <a:t>Crystal: “Adding Elixir's pipe operator (|&gt;): in OOP languages we have methods and self.  See </a:t>
            </a:r>
            <a:r>
              <a:rPr lang="en-US" dirty="0">
                <a:latin typeface="Georgia" panose="02040502050405020303" pitchFamily="18" charset="0"/>
                <a:hlinkClick r:id="rId3"/>
              </a:rPr>
              <a:t>#1388</a:t>
            </a:r>
            <a:r>
              <a:rPr lang="en-US" dirty="0">
                <a:latin typeface="Georgia" panose="02040502050405020303" pitchFamily="18" charset="0"/>
              </a:rPr>
              <a:t>…. Please don't insist on these things because they will never, ever happen.”</a:t>
            </a:r>
          </a:p>
          <a:p>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869953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Messaging models</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a:xfrm>
            <a:off x="838200" y="1825625"/>
            <a:ext cx="10515600" cy="4351338"/>
          </a:xfrm>
        </p:spPr>
        <p:txBody>
          <a:bodyPr>
            <a:normAutofit/>
          </a:bodyPr>
          <a:lstStyle/>
          <a:p>
            <a:r>
              <a:rPr lang="en-US" dirty="0">
                <a:latin typeface="Georgia" panose="02040502050405020303" pitchFamily="18" charset="0"/>
              </a:rPr>
              <a:t>Sending messages is more flexible than calling functions.</a:t>
            </a:r>
          </a:p>
          <a:p>
            <a:endParaRPr lang="en-US" dirty="0">
              <a:latin typeface="Georgia" panose="02040502050405020303" pitchFamily="18" charset="0"/>
            </a:endParaRPr>
          </a:p>
          <a:p>
            <a:r>
              <a:rPr lang="en-US" dirty="0">
                <a:latin typeface="Georgia" panose="02040502050405020303" pitchFamily="18" charset="0"/>
              </a:rPr>
              <a:t>Elixir processes communicate by sending messages to each other at named endpoints. OTP cranks up that model.</a:t>
            </a:r>
          </a:p>
          <a:p>
            <a:endParaRPr lang="en-US" dirty="0">
              <a:latin typeface="Georgia" panose="02040502050405020303" pitchFamily="18" charset="0"/>
            </a:endParaRPr>
          </a:p>
          <a:p>
            <a:r>
              <a:rPr lang="en-US" dirty="0">
                <a:latin typeface="Georgia" panose="02040502050405020303" pitchFamily="18" charset="0"/>
              </a:rPr>
              <a:t>Crystal uses (green) fibers with channels for communications between them, in a Communicating Sequential Processes model.</a:t>
            </a:r>
          </a:p>
          <a:p>
            <a:endParaRPr lang="en-US" dirty="0">
              <a:latin typeface="Georgia" panose="02040502050405020303" pitchFamily="18" charset="0"/>
            </a:endParaRPr>
          </a:p>
          <a:p>
            <a:r>
              <a:rPr lang="en-US" dirty="0">
                <a:latin typeface="Georgia" panose="02040502050405020303" pitchFamily="18" charset="0"/>
              </a:rPr>
              <a:t>Difficult to compare, because Crystal isn’t done.</a:t>
            </a:r>
          </a:p>
          <a:p>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254351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051E9-11CA-4BA0-A52D-6E79CA8891C2}"/>
              </a:ext>
            </a:extLst>
          </p:cNvPr>
          <p:cNvSpPr>
            <a:spLocks noGrp="1"/>
          </p:cNvSpPr>
          <p:nvPr>
            <p:ph type="title"/>
          </p:nvPr>
        </p:nvSpPr>
        <p:spPr/>
        <p:txBody>
          <a:bodyPr/>
          <a:lstStyle/>
          <a:p>
            <a:r>
              <a:rPr lang="en-US" dirty="0">
                <a:latin typeface="Georgia" panose="02040502050405020303" pitchFamily="18" charset="0"/>
              </a:rPr>
              <a:t>Where we are</a:t>
            </a:r>
          </a:p>
        </p:txBody>
      </p:sp>
      <p:sp>
        <p:nvSpPr>
          <p:cNvPr id="3" name="Content Placeholder 2">
            <a:extLst>
              <a:ext uri="{FF2B5EF4-FFF2-40B4-BE49-F238E27FC236}">
                <a16:creationId xmlns:a16="http://schemas.microsoft.com/office/drawing/2014/main" id="{FFEE1DAB-1593-49B5-BE6C-EC7FAB857385}"/>
              </a:ext>
            </a:extLst>
          </p:cNvPr>
          <p:cNvSpPr>
            <a:spLocks noGrp="1"/>
          </p:cNvSpPr>
          <p:nvPr>
            <p:ph idx="1"/>
          </p:nvPr>
        </p:nvSpPr>
        <p:spPr/>
        <p:txBody>
          <a:bodyPr/>
          <a:lstStyle/>
          <a:p>
            <a:pPr>
              <a:lnSpc>
                <a:spcPct val="100000"/>
              </a:lnSpc>
            </a:pPr>
            <a:r>
              <a:rPr lang="en-US" dirty="0">
                <a:latin typeface="Georgia" panose="02040502050405020303" pitchFamily="18" charset="0"/>
              </a:rPr>
              <a:t>Portland is in the land of Chinook peoples, including the Multnomah.</a:t>
            </a:r>
          </a:p>
          <a:p>
            <a:endParaRPr lang="en-US" dirty="0">
              <a:latin typeface="Georgia" panose="02040502050405020303" pitchFamily="18" charset="0"/>
            </a:endParaRPr>
          </a:p>
          <a:p>
            <a:pPr>
              <a:lnSpc>
                <a:spcPct val="100000"/>
              </a:lnSpc>
            </a:pPr>
            <a:r>
              <a:rPr lang="en-US" dirty="0">
                <a:latin typeface="Georgia" panose="02040502050405020303" pitchFamily="18" charset="0"/>
              </a:rPr>
              <a:t>I wrote most of this along a former trail between the Cayuga and Onondaga territories of the Haudenosaunee.  </a:t>
            </a:r>
          </a:p>
        </p:txBody>
      </p:sp>
    </p:spTree>
    <p:extLst>
      <p:ext uri="{BB962C8B-B14F-4D97-AF65-F5344CB8AC3E}">
        <p14:creationId xmlns:p14="http://schemas.microsoft.com/office/powerpoint/2010/main" val="2574751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Macros and metaprogramming</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p:txBody>
          <a:bodyPr>
            <a:normAutofit/>
          </a:bodyPr>
          <a:lstStyle/>
          <a:p>
            <a:r>
              <a:rPr lang="en-US" dirty="0">
                <a:latin typeface="Georgia" panose="02040502050405020303" pitchFamily="18" charset="0"/>
              </a:rPr>
              <a:t>Metaprogramming is a huge part of Ruby’s appeal.</a:t>
            </a:r>
          </a:p>
          <a:p>
            <a:endParaRPr lang="en-US" dirty="0">
              <a:latin typeface="Georgia" panose="02040502050405020303" pitchFamily="18" charset="0"/>
            </a:endParaRPr>
          </a:p>
          <a:p>
            <a:r>
              <a:rPr lang="en-US" dirty="0">
                <a:latin typeface="Georgia" panose="02040502050405020303" pitchFamily="18" charset="0"/>
              </a:rPr>
              <a:t>Both Crystal and Elixir step away from </a:t>
            </a:r>
            <a:r>
              <a:rPr lang="en-US" dirty="0" err="1">
                <a:latin typeface="Courier New" panose="02070309020205020404" pitchFamily="49" charset="0"/>
                <a:cs typeface="Courier New" panose="02070309020205020404" pitchFamily="49" charset="0"/>
              </a:rPr>
              <a:t>method_missing</a:t>
            </a:r>
            <a:r>
              <a:rPr lang="en-US" dirty="0">
                <a:latin typeface="Courier New" panose="02070309020205020404" pitchFamily="49" charset="0"/>
                <a:cs typeface="Courier New" panose="02070309020205020404" pitchFamily="49" charset="0"/>
              </a:rPr>
              <a:t>.</a:t>
            </a:r>
            <a:endParaRPr lang="en-US" dirty="0">
              <a:latin typeface="Georgia" panose="02040502050405020303" pitchFamily="18" charset="0"/>
            </a:endParaRPr>
          </a:p>
          <a:p>
            <a:endParaRPr lang="en-US" dirty="0">
              <a:latin typeface="Georgia" panose="02040502050405020303" pitchFamily="18" charset="0"/>
            </a:endParaRPr>
          </a:p>
          <a:p>
            <a:r>
              <a:rPr lang="en-US" dirty="0">
                <a:latin typeface="Georgia" panose="02040502050405020303" pitchFamily="18" charset="0"/>
              </a:rPr>
              <a:t>Crystal still supports </a:t>
            </a:r>
            <a:r>
              <a:rPr lang="en-US" dirty="0" err="1">
                <a:latin typeface="Georgia" panose="02040502050405020303" pitchFamily="18" charset="0"/>
              </a:rPr>
              <a:t>monkeypatching</a:t>
            </a:r>
            <a:r>
              <a:rPr lang="en-US" dirty="0">
                <a:latin typeface="Georgia" panose="02040502050405020303" pitchFamily="18" charset="0"/>
              </a:rPr>
              <a:t>, adding new methods to classes and modules.</a:t>
            </a:r>
          </a:p>
          <a:p>
            <a:endParaRPr lang="en-US" dirty="0">
              <a:latin typeface="Georgia" panose="02040502050405020303" pitchFamily="18" charset="0"/>
            </a:endParaRPr>
          </a:p>
          <a:p>
            <a:r>
              <a:rPr lang="en-US" dirty="0">
                <a:latin typeface="Georgia" panose="02040502050405020303" pitchFamily="18" charset="0"/>
              </a:rPr>
              <a:t>Both Crystal and Elixir offer macros, with warning labels.</a:t>
            </a:r>
          </a:p>
        </p:txBody>
      </p:sp>
    </p:spTree>
    <p:extLst>
      <p:ext uri="{BB962C8B-B14F-4D97-AF65-F5344CB8AC3E}">
        <p14:creationId xmlns:p14="http://schemas.microsoft.com/office/powerpoint/2010/main" val="1908493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0898-8737-44E5-BE80-9687CDFEC06A}"/>
              </a:ext>
            </a:extLst>
          </p:cNvPr>
          <p:cNvSpPr>
            <a:spLocks noGrp="1"/>
          </p:cNvSpPr>
          <p:nvPr>
            <p:ph type="title"/>
          </p:nvPr>
        </p:nvSpPr>
        <p:spPr/>
        <p:txBody>
          <a:bodyPr/>
          <a:lstStyle/>
          <a:p>
            <a:r>
              <a:rPr lang="en-US" dirty="0">
                <a:latin typeface="Georgia" panose="02040502050405020303" pitchFamily="18" charset="0"/>
              </a:rPr>
              <a:t>What’s in it for me?</a:t>
            </a:r>
          </a:p>
        </p:txBody>
      </p:sp>
    </p:spTree>
    <p:extLst>
      <p:ext uri="{BB962C8B-B14F-4D97-AF65-F5344CB8AC3E}">
        <p14:creationId xmlns:p14="http://schemas.microsoft.com/office/powerpoint/2010/main" val="3720027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Elixir’s large promises</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a:xfrm>
            <a:off x="621030" y="1825625"/>
            <a:ext cx="11026140" cy="4351338"/>
          </a:xfrm>
        </p:spPr>
        <p:txBody>
          <a:bodyPr>
            <a:normAutofit/>
          </a:bodyPr>
          <a:lstStyle/>
          <a:p>
            <a:r>
              <a:rPr lang="en-US" dirty="0">
                <a:latin typeface="Georgia" panose="02040502050405020303" pitchFamily="18" charset="0"/>
              </a:rPr>
              <a:t>Dave Thomas: “Programming should be about transforming data.”</a:t>
            </a:r>
          </a:p>
          <a:p>
            <a:endParaRPr lang="en-US" dirty="0">
              <a:latin typeface="Georgia" panose="02040502050405020303" pitchFamily="18" charset="0"/>
            </a:endParaRPr>
          </a:p>
          <a:p>
            <a:r>
              <a:rPr lang="en-US" dirty="0">
                <a:latin typeface="Georgia" panose="02040502050405020303" pitchFamily="18" charset="0"/>
              </a:rPr>
              <a:t>Processes (functions) grow and die lightly.</a:t>
            </a:r>
          </a:p>
          <a:p>
            <a:endParaRPr lang="en-US" dirty="0">
              <a:latin typeface="Georgia" panose="02040502050405020303" pitchFamily="18" charset="0"/>
            </a:endParaRPr>
          </a:p>
          <a:p>
            <a:r>
              <a:rPr lang="en-US" dirty="0">
                <a:latin typeface="Georgia" panose="02040502050405020303" pitchFamily="18" charset="0"/>
              </a:rPr>
              <a:t>OTP supervisors, workers, and a distributed node model.</a:t>
            </a:r>
          </a:p>
          <a:p>
            <a:endParaRPr lang="en-US" dirty="0">
              <a:latin typeface="Georgia" panose="02040502050405020303" pitchFamily="18" charset="0"/>
            </a:endParaRPr>
          </a:p>
          <a:p>
            <a:pPr>
              <a:lnSpc>
                <a:spcPct val="110000"/>
              </a:lnSpc>
            </a:pPr>
            <a:r>
              <a:rPr lang="en-US" dirty="0">
                <a:latin typeface="Georgia" panose="02040502050405020303" pitchFamily="18" charset="0"/>
              </a:rPr>
              <a:t>Phoenix layers on top of OTP, but feels like Rails.</a:t>
            </a:r>
          </a:p>
          <a:p>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3603384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Crystal’s large promises</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a:xfrm>
            <a:off x="838200" y="1825625"/>
            <a:ext cx="10515600" cy="4351338"/>
          </a:xfrm>
        </p:spPr>
        <p:txBody>
          <a:bodyPr>
            <a:normAutofit/>
          </a:bodyPr>
          <a:lstStyle/>
          <a:p>
            <a:r>
              <a:rPr lang="en-US" dirty="0">
                <a:latin typeface="Georgia" panose="02040502050405020303" pitchFamily="18" charset="0"/>
              </a:rPr>
              <a:t>Errors at compile time, not at runtime.</a:t>
            </a:r>
          </a:p>
          <a:p>
            <a:endParaRPr lang="en-US" dirty="0">
              <a:latin typeface="Georgia" panose="02040502050405020303" pitchFamily="18" charset="0"/>
            </a:endParaRPr>
          </a:p>
          <a:p>
            <a:r>
              <a:rPr lang="en-US" dirty="0">
                <a:latin typeface="Georgia" panose="02040502050405020303" pitchFamily="18" charset="0"/>
              </a:rPr>
              <a:t>Compiler disciplines code while keeping it familiar.</a:t>
            </a:r>
          </a:p>
          <a:p>
            <a:endParaRPr lang="en-US" dirty="0">
              <a:latin typeface="Georgia" panose="02040502050405020303" pitchFamily="18" charset="0"/>
            </a:endParaRPr>
          </a:p>
          <a:p>
            <a:r>
              <a:rPr lang="en-US" dirty="0">
                <a:latin typeface="Georgia" panose="02040502050405020303" pitchFamily="18" charset="0"/>
              </a:rPr>
              <a:t>Type inference protects you without cluttering code.</a:t>
            </a:r>
          </a:p>
          <a:p>
            <a:endParaRPr lang="en-US" dirty="0">
              <a:latin typeface="Georgia" panose="02040502050405020303" pitchFamily="18" charset="0"/>
            </a:endParaRPr>
          </a:p>
          <a:p>
            <a:r>
              <a:rPr lang="en-US" dirty="0">
                <a:latin typeface="Georgia" panose="02040502050405020303" pitchFamily="18" charset="0"/>
              </a:rPr>
              <a:t>Compilation gives you the performance you always wanted.</a:t>
            </a:r>
          </a:p>
          <a:p>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2884778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9E0D-BB97-41CA-AE7E-0602DE1EA07A}"/>
              </a:ext>
            </a:extLst>
          </p:cNvPr>
          <p:cNvSpPr>
            <a:spLocks noGrp="1"/>
          </p:cNvSpPr>
          <p:nvPr>
            <p:ph type="title"/>
          </p:nvPr>
        </p:nvSpPr>
        <p:spPr/>
        <p:txBody>
          <a:bodyPr/>
          <a:lstStyle/>
          <a:p>
            <a:r>
              <a:rPr lang="en-US" dirty="0"/>
              <a:t>Resilience</a:t>
            </a:r>
          </a:p>
        </p:txBody>
      </p:sp>
      <p:sp>
        <p:nvSpPr>
          <p:cNvPr id="3" name="Text Placeholder 2">
            <a:extLst>
              <a:ext uri="{FF2B5EF4-FFF2-40B4-BE49-F238E27FC236}">
                <a16:creationId xmlns:a16="http://schemas.microsoft.com/office/drawing/2014/main" id="{0AA14CCB-CBBB-45CA-A2F4-B5DF28849524}"/>
              </a:ext>
            </a:extLst>
          </p:cNvPr>
          <p:cNvSpPr>
            <a:spLocks noGrp="1"/>
          </p:cNvSpPr>
          <p:nvPr>
            <p:ph type="body" idx="1"/>
          </p:nvPr>
        </p:nvSpPr>
        <p:spPr>
          <a:xfrm>
            <a:off x="903447" y="1682116"/>
            <a:ext cx="5509895" cy="823912"/>
          </a:xfrm>
        </p:spPr>
        <p:txBody>
          <a:bodyPr/>
          <a:lstStyle/>
          <a:p>
            <a:r>
              <a:rPr lang="en-US" dirty="0"/>
              <a:t>Crystal</a:t>
            </a:r>
          </a:p>
        </p:txBody>
      </p:sp>
      <p:sp>
        <p:nvSpPr>
          <p:cNvPr id="4" name="Content Placeholder 3">
            <a:extLst>
              <a:ext uri="{FF2B5EF4-FFF2-40B4-BE49-F238E27FC236}">
                <a16:creationId xmlns:a16="http://schemas.microsoft.com/office/drawing/2014/main" id="{A094EA05-84F6-4BA5-BC4E-F25F91A98F7A}"/>
              </a:ext>
            </a:extLst>
          </p:cNvPr>
          <p:cNvSpPr>
            <a:spLocks noGrp="1"/>
          </p:cNvSpPr>
          <p:nvPr>
            <p:ph sz="half" idx="2"/>
          </p:nvPr>
        </p:nvSpPr>
        <p:spPr>
          <a:xfrm>
            <a:off x="903447" y="2506028"/>
            <a:ext cx="5509895" cy="3684588"/>
          </a:xfrm>
        </p:spPr>
        <p:txBody>
          <a:bodyPr/>
          <a:lstStyle/>
          <a:p>
            <a:endParaRPr lang="en-US" dirty="0"/>
          </a:p>
          <a:p>
            <a:r>
              <a:rPr lang="en-US" dirty="0"/>
              <a:t>Nil won’t break things</a:t>
            </a:r>
          </a:p>
          <a:p>
            <a:endParaRPr lang="en-US" dirty="0"/>
          </a:p>
          <a:p>
            <a:r>
              <a:rPr lang="en-US" dirty="0"/>
              <a:t>Types ensure reliability</a:t>
            </a:r>
          </a:p>
          <a:p>
            <a:endParaRPr lang="en-US" dirty="0"/>
          </a:p>
        </p:txBody>
      </p:sp>
      <p:sp>
        <p:nvSpPr>
          <p:cNvPr id="5" name="Text Placeholder 4">
            <a:extLst>
              <a:ext uri="{FF2B5EF4-FFF2-40B4-BE49-F238E27FC236}">
                <a16:creationId xmlns:a16="http://schemas.microsoft.com/office/drawing/2014/main" id="{FE99FE23-7F5B-4ADA-B10D-A3A7B2FC220E}"/>
              </a:ext>
            </a:extLst>
          </p:cNvPr>
          <p:cNvSpPr>
            <a:spLocks noGrp="1"/>
          </p:cNvSpPr>
          <p:nvPr>
            <p:ph type="body" sz="quarter" idx="3"/>
          </p:nvPr>
        </p:nvSpPr>
        <p:spPr>
          <a:xfrm>
            <a:off x="6477000" y="1682116"/>
            <a:ext cx="5183188" cy="823912"/>
          </a:xfrm>
        </p:spPr>
        <p:txBody>
          <a:bodyPr/>
          <a:lstStyle/>
          <a:p>
            <a:r>
              <a:rPr lang="en-US" dirty="0"/>
              <a:t>Elixir</a:t>
            </a:r>
          </a:p>
        </p:txBody>
      </p:sp>
      <p:sp>
        <p:nvSpPr>
          <p:cNvPr id="6" name="Content Placeholder 5">
            <a:extLst>
              <a:ext uri="{FF2B5EF4-FFF2-40B4-BE49-F238E27FC236}">
                <a16:creationId xmlns:a16="http://schemas.microsoft.com/office/drawing/2014/main" id="{198500A2-6306-43D5-A6A5-1462E0486637}"/>
              </a:ext>
            </a:extLst>
          </p:cNvPr>
          <p:cNvSpPr>
            <a:spLocks noGrp="1"/>
          </p:cNvSpPr>
          <p:nvPr>
            <p:ph sz="quarter" idx="4"/>
          </p:nvPr>
        </p:nvSpPr>
        <p:spPr>
          <a:xfrm>
            <a:off x="6477000" y="2506028"/>
            <a:ext cx="5593080" cy="3684588"/>
          </a:xfrm>
        </p:spPr>
        <p:txBody>
          <a:bodyPr/>
          <a:lstStyle/>
          <a:p>
            <a:endParaRPr lang="en-US" dirty="0"/>
          </a:p>
          <a:p>
            <a:r>
              <a:rPr lang="en-US" dirty="0"/>
              <a:t>Let it crash</a:t>
            </a:r>
          </a:p>
          <a:p>
            <a:endParaRPr lang="en-US" dirty="0"/>
          </a:p>
          <a:p>
            <a:r>
              <a:rPr lang="en-US" dirty="0"/>
              <a:t>OTP supervisors and workers</a:t>
            </a:r>
          </a:p>
          <a:p>
            <a:endParaRPr lang="en-US" dirty="0"/>
          </a:p>
          <a:p>
            <a:r>
              <a:rPr lang="en-US" dirty="0"/>
              <a:t>Update code on the fly</a:t>
            </a:r>
          </a:p>
          <a:p>
            <a:endParaRPr lang="en-US" dirty="0"/>
          </a:p>
          <a:p>
            <a:endParaRPr lang="en-US" dirty="0"/>
          </a:p>
        </p:txBody>
      </p:sp>
    </p:spTree>
    <p:extLst>
      <p:ext uri="{BB962C8B-B14F-4D97-AF65-F5344CB8AC3E}">
        <p14:creationId xmlns:p14="http://schemas.microsoft.com/office/powerpoint/2010/main" val="1872105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9E0D-BB97-41CA-AE7E-0602DE1EA07A}"/>
              </a:ext>
            </a:extLst>
          </p:cNvPr>
          <p:cNvSpPr>
            <a:spLocks noGrp="1"/>
          </p:cNvSpPr>
          <p:nvPr>
            <p:ph type="title"/>
          </p:nvPr>
        </p:nvSpPr>
        <p:spPr/>
        <p:txBody>
          <a:bodyPr/>
          <a:lstStyle/>
          <a:p>
            <a:r>
              <a:rPr lang="en-US" dirty="0"/>
              <a:t>Performance</a:t>
            </a:r>
          </a:p>
        </p:txBody>
      </p:sp>
      <p:sp>
        <p:nvSpPr>
          <p:cNvPr id="3" name="Text Placeholder 2">
            <a:extLst>
              <a:ext uri="{FF2B5EF4-FFF2-40B4-BE49-F238E27FC236}">
                <a16:creationId xmlns:a16="http://schemas.microsoft.com/office/drawing/2014/main" id="{0AA14CCB-CBBB-45CA-A2F4-B5DF28849524}"/>
              </a:ext>
            </a:extLst>
          </p:cNvPr>
          <p:cNvSpPr>
            <a:spLocks noGrp="1"/>
          </p:cNvSpPr>
          <p:nvPr>
            <p:ph type="body" idx="1"/>
          </p:nvPr>
        </p:nvSpPr>
        <p:spPr>
          <a:xfrm>
            <a:off x="836612" y="1505903"/>
            <a:ext cx="5157787" cy="823912"/>
          </a:xfrm>
        </p:spPr>
        <p:txBody>
          <a:bodyPr/>
          <a:lstStyle/>
          <a:p>
            <a:r>
              <a:rPr lang="en-US" dirty="0"/>
              <a:t>Crystal</a:t>
            </a:r>
          </a:p>
        </p:txBody>
      </p:sp>
      <p:sp>
        <p:nvSpPr>
          <p:cNvPr id="4" name="Content Placeholder 3">
            <a:extLst>
              <a:ext uri="{FF2B5EF4-FFF2-40B4-BE49-F238E27FC236}">
                <a16:creationId xmlns:a16="http://schemas.microsoft.com/office/drawing/2014/main" id="{A094EA05-84F6-4BA5-BC4E-F25F91A98F7A}"/>
              </a:ext>
            </a:extLst>
          </p:cNvPr>
          <p:cNvSpPr>
            <a:spLocks noGrp="1"/>
          </p:cNvSpPr>
          <p:nvPr>
            <p:ph sz="half" idx="2"/>
          </p:nvPr>
        </p:nvSpPr>
        <p:spPr>
          <a:xfrm>
            <a:off x="836611" y="2447925"/>
            <a:ext cx="5157787" cy="3684588"/>
          </a:xfrm>
        </p:spPr>
        <p:txBody>
          <a:bodyPr/>
          <a:lstStyle/>
          <a:p>
            <a:endParaRPr lang="en-US" dirty="0"/>
          </a:p>
          <a:p>
            <a:r>
              <a:rPr lang="en-US" dirty="0"/>
              <a:t>Tight compilation</a:t>
            </a:r>
          </a:p>
          <a:p>
            <a:endParaRPr lang="en-US" dirty="0"/>
          </a:p>
          <a:p>
            <a:r>
              <a:rPr lang="en-US" dirty="0"/>
              <a:t>Running close to the metal</a:t>
            </a:r>
          </a:p>
          <a:p>
            <a:endParaRPr lang="en-US" dirty="0"/>
          </a:p>
          <a:p>
            <a:r>
              <a:rPr lang="en-US" dirty="0"/>
              <a:t>Riding on LLVM</a:t>
            </a:r>
          </a:p>
        </p:txBody>
      </p:sp>
      <p:sp>
        <p:nvSpPr>
          <p:cNvPr id="5" name="Text Placeholder 4">
            <a:extLst>
              <a:ext uri="{FF2B5EF4-FFF2-40B4-BE49-F238E27FC236}">
                <a16:creationId xmlns:a16="http://schemas.microsoft.com/office/drawing/2014/main" id="{FE99FE23-7F5B-4ADA-B10D-A3A7B2FC220E}"/>
              </a:ext>
            </a:extLst>
          </p:cNvPr>
          <p:cNvSpPr>
            <a:spLocks noGrp="1"/>
          </p:cNvSpPr>
          <p:nvPr>
            <p:ph type="body" sz="quarter" idx="3"/>
          </p:nvPr>
        </p:nvSpPr>
        <p:spPr>
          <a:xfrm>
            <a:off x="6169024" y="1505903"/>
            <a:ext cx="5183188" cy="823912"/>
          </a:xfrm>
        </p:spPr>
        <p:txBody>
          <a:bodyPr/>
          <a:lstStyle/>
          <a:p>
            <a:r>
              <a:rPr lang="en-US" dirty="0"/>
              <a:t>Elixir</a:t>
            </a:r>
          </a:p>
        </p:txBody>
      </p:sp>
      <p:sp>
        <p:nvSpPr>
          <p:cNvPr id="6" name="Content Placeholder 5">
            <a:extLst>
              <a:ext uri="{FF2B5EF4-FFF2-40B4-BE49-F238E27FC236}">
                <a16:creationId xmlns:a16="http://schemas.microsoft.com/office/drawing/2014/main" id="{198500A2-6306-43D5-A6A5-1462E0486637}"/>
              </a:ext>
            </a:extLst>
          </p:cNvPr>
          <p:cNvSpPr>
            <a:spLocks noGrp="1"/>
          </p:cNvSpPr>
          <p:nvPr>
            <p:ph sz="quarter" idx="4"/>
          </p:nvPr>
        </p:nvSpPr>
        <p:spPr>
          <a:xfrm>
            <a:off x="6169023" y="2447925"/>
            <a:ext cx="5183188" cy="3684588"/>
          </a:xfrm>
        </p:spPr>
        <p:txBody>
          <a:bodyPr/>
          <a:lstStyle/>
          <a:p>
            <a:endParaRPr lang="en-US" dirty="0"/>
          </a:p>
          <a:p>
            <a:r>
              <a:rPr lang="en-US" dirty="0"/>
              <a:t>Parallel processing as normal</a:t>
            </a:r>
          </a:p>
          <a:p>
            <a:endParaRPr lang="en-US" dirty="0"/>
          </a:p>
          <a:p>
            <a:r>
              <a:rPr lang="en-US" dirty="0"/>
              <a:t>Lightweight functions</a:t>
            </a:r>
          </a:p>
          <a:p>
            <a:endParaRPr lang="en-US" dirty="0"/>
          </a:p>
          <a:p>
            <a:r>
              <a:rPr lang="en-US" dirty="0"/>
              <a:t>Riding on BEAM</a:t>
            </a:r>
          </a:p>
          <a:p>
            <a:endParaRPr lang="en-US" dirty="0"/>
          </a:p>
        </p:txBody>
      </p:sp>
    </p:spTree>
    <p:extLst>
      <p:ext uri="{BB962C8B-B14F-4D97-AF65-F5344CB8AC3E}">
        <p14:creationId xmlns:p14="http://schemas.microsoft.com/office/powerpoint/2010/main" val="254377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0898-8737-44E5-BE80-9687CDFEC06A}"/>
              </a:ext>
            </a:extLst>
          </p:cNvPr>
          <p:cNvSpPr>
            <a:spLocks noGrp="1"/>
          </p:cNvSpPr>
          <p:nvPr>
            <p:ph type="title"/>
          </p:nvPr>
        </p:nvSpPr>
        <p:spPr/>
        <p:txBody>
          <a:bodyPr/>
          <a:lstStyle/>
          <a:p>
            <a:r>
              <a:rPr lang="en-US" dirty="0">
                <a:latin typeface="Georgia" panose="02040502050405020303" pitchFamily="18" charset="0"/>
              </a:rPr>
              <a:t>So… which one?</a:t>
            </a:r>
          </a:p>
        </p:txBody>
      </p:sp>
    </p:spTree>
    <p:extLst>
      <p:ext uri="{BB962C8B-B14F-4D97-AF65-F5344CB8AC3E}">
        <p14:creationId xmlns:p14="http://schemas.microsoft.com/office/powerpoint/2010/main" val="4069237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Why choose Ruby?</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p:txBody>
          <a:bodyPr>
            <a:normAutofit/>
          </a:bodyPr>
          <a:lstStyle/>
          <a:p>
            <a:endParaRPr lang="en-US" dirty="0">
              <a:latin typeface="Georgia" panose="02040502050405020303" pitchFamily="18" charset="0"/>
            </a:endParaRPr>
          </a:p>
          <a:p>
            <a:pPr marL="0" indent="0">
              <a:buNone/>
            </a:pPr>
            <a:endParaRPr lang="en-US" dirty="0">
              <a:latin typeface="Georgia" panose="02040502050405020303" pitchFamily="18" charset="0"/>
            </a:endParaRPr>
          </a:p>
        </p:txBody>
      </p:sp>
      <p:sp>
        <p:nvSpPr>
          <p:cNvPr id="4" name="Content Placeholder 2">
            <a:extLst>
              <a:ext uri="{FF2B5EF4-FFF2-40B4-BE49-F238E27FC236}">
                <a16:creationId xmlns:a16="http://schemas.microsoft.com/office/drawing/2014/main" id="{B140E4AC-63E8-4BCF-A5D8-A434374FF76B}"/>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Georgia" panose="02040502050405020303" pitchFamily="18" charset="0"/>
              </a:rPr>
              <a:t>Mega-metaprogramming</a:t>
            </a:r>
          </a:p>
          <a:p>
            <a:endParaRPr lang="en-US" dirty="0">
              <a:latin typeface="Georgia" panose="02040502050405020303" pitchFamily="18" charset="0"/>
            </a:endParaRPr>
          </a:p>
          <a:p>
            <a:r>
              <a:rPr lang="en-US" dirty="0">
                <a:latin typeface="Georgia" panose="02040502050405020303" pitchFamily="18" charset="0"/>
              </a:rPr>
              <a:t>Vast libraries</a:t>
            </a:r>
          </a:p>
          <a:p>
            <a:endParaRPr lang="en-US" dirty="0">
              <a:latin typeface="Georgia" panose="02040502050405020303" pitchFamily="18" charset="0"/>
            </a:endParaRPr>
          </a:p>
          <a:p>
            <a:r>
              <a:rPr lang="en-US" dirty="0">
                <a:latin typeface="Georgia" panose="02040502050405020303" pitchFamily="18" charset="0"/>
              </a:rPr>
              <a:t>Broad talent pool</a:t>
            </a:r>
          </a:p>
          <a:p>
            <a:endParaRPr lang="en-US" dirty="0">
              <a:latin typeface="Georgia" panose="02040502050405020303" pitchFamily="18" charset="0"/>
            </a:endParaRPr>
          </a:p>
          <a:p>
            <a:pPr marL="0" indent="0">
              <a:buNone/>
            </a:pPr>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2201837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Why choose Elixir?</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p:txBody>
          <a:bodyPr>
            <a:normAutofit/>
          </a:bodyPr>
          <a:lstStyle/>
          <a:p>
            <a:endParaRPr lang="en-US" dirty="0">
              <a:latin typeface="Georgia" panose="02040502050405020303" pitchFamily="18" charset="0"/>
            </a:endParaRPr>
          </a:p>
          <a:p>
            <a:pPr marL="0" indent="0">
              <a:buNone/>
            </a:pPr>
            <a:endParaRPr lang="en-US" dirty="0">
              <a:latin typeface="Georgia" panose="02040502050405020303" pitchFamily="18" charset="0"/>
            </a:endParaRPr>
          </a:p>
        </p:txBody>
      </p:sp>
      <p:sp>
        <p:nvSpPr>
          <p:cNvPr id="4" name="Content Placeholder 2">
            <a:extLst>
              <a:ext uri="{FF2B5EF4-FFF2-40B4-BE49-F238E27FC236}">
                <a16:creationId xmlns:a16="http://schemas.microsoft.com/office/drawing/2014/main" id="{B140E4AC-63E8-4BCF-A5D8-A434374FF76B}"/>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Georgia" panose="02040502050405020303" pitchFamily="18" charset="0"/>
              </a:rPr>
              <a:t>Parallelism</a:t>
            </a:r>
          </a:p>
          <a:p>
            <a:endParaRPr lang="en-US" dirty="0">
              <a:latin typeface="Georgia" panose="02040502050405020303" pitchFamily="18" charset="0"/>
            </a:endParaRPr>
          </a:p>
          <a:p>
            <a:r>
              <a:rPr lang="en-US" dirty="0">
                <a:latin typeface="Georgia" panose="02040502050405020303" pitchFamily="18" charset="0"/>
              </a:rPr>
              <a:t>Distributed applications</a:t>
            </a:r>
          </a:p>
          <a:p>
            <a:endParaRPr lang="en-US" dirty="0">
              <a:latin typeface="Georgia" panose="02040502050405020303" pitchFamily="18" charset="0"/>
            </a:endParaRPr>
          </a:p>
          <a:p>
            <a:r>
              <a:rPr lang="en-US" dirty="0">
                <a:latin typeface="Georgia" panose="02040502050405020303" pitchFamily="18" charset="0"/>
              </a:rPr>
              <a:t>Uptime</a:t>
            </a:r>
          </a:p>
          <a:p>
            <a:endParaRPr lang="en-US" dirty="0">
              <a:latin typeface="Georgia" panose="02040502050405020303" pitchFamily="18" charset="0"/>
            </a:endParaRPr>
          </a:p>
          <a:p>
            <a:pPr marL="0" indent="0">
              <a:buNone/>
            </a:pPr>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2329417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Why choose Crystal?</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p:txBody>
          <a:bodyPr>
            <a:normAutofit/>
          </a:bodyPr>
          <a:lstStyle/>
          <a:p>
            <a:endParaRPr lang="en-US" dirty="0">
              <a:latin typeface="Georgia" panose="02040502050405020303" pitchFamily="18" charset="0"/>
            </a:endParaRPr>
          </a:p>
          <a:p>
            <a:pPr marL="0" indent="0">
              <a:buNone/>
            </a:pPr>
            <a:endParaRPr lang="en-US" dirty="0">
              <a:latin typeface="Georgia" panose="02040502050405020303" pitchFamily="18" charset="0"/>
            </a:endParaRPr>
          </a:p>
        </p:txBody>
      </p:sp>
      <p:sp>
        <p:nvSpPr>
          <p:cNvPr id="4" name="Content Placeholder 2">
            <a:extLst>
              <a:ext uri="{FF2B5EF4-FFF2-40B4-BE49-F238E27FC236}">
                <a16:creationId xmlns:a16="http://schemas.microsoft.com/office/drawing/2014/main" id="{20461295-5F0C-41F0-927C-991EE67B4D78}"/>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Georgia" panose="02040502050405020303" pitchFamily="18" charset="0"/>
              </a:rPr>
              <a:t>Performance on complex tasks</a:t>
            </a:r>
          </a:p>
          <a:p>
            <a:endParaRPr lang="en-US" dirty="0">
              <a:latin typeface="Georgia" panose="02040502050405020303" pitchFamily="18" charset="0"/>
            </a:endParaRPr>
          </a:p>
          <a:p>
            <a:r>
              <a:rPr lang="en-US" dirty="0">
                <a:latin typeface="Georgia" panose="02040502050405020303" pitchFamily="18" charset="0"/>
              </a:rPr>
              <a:t>Runtime reliability</a:t>
            </a:r>
          </a:p>
          <a:p>
            <a:endParaRPr lang="en-US" dirty="0">
              <a:latin typeface="Georgia" panose="02040502050405020303" pitchFamily="18" charset="0"/>
            </a:endParaRPr>
          </a:p>
          <a:p>
            <a:r>
              <a:rPr lang="en-US" dirty="0">
                <a:latin typeface="Georgia" panose="02040502050405020303" pitchFamily="18" charset="0"/>
              </a:rPr>
              <a:t>Application packaging</a:t>
            </a:r>
          </a:p>
          <a:p>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2625065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A002-62CC-4EE7-A9BA-9552FC5E6798}"/>
              </a:ext>
            </a:extLst>
          </p:cNvPr>
          <p:cNvSpPr>
            <a:spLocks noGrp="1"/>
          </p:cNvSpPr>
          <p:nvPr>
            <p:ph type="title"/>
          </p:nvPr>
        </p:nvSpPr>
        <p:spPr/>
        <p:txBody>
          <a:bodyPr/>
          <a:lstStyle/>
          <a:p>
            <a:r>
              <a:rPr lang="en-US" dirty="0">
                <a:latin typeface="Georgia" panose="02040502050405020303" pitchFamily="18" charset="0"/>
              </a:rPr>
              <a:t>Me: a meta-person</a:t>
            </a:r>
          </a:p>
        </p:txBody>
      </p:sp>
      <p:sp>
        <p:nvSpPr>
          <p:cNvPr id="3" name="Content Placeholder 2">
            <a:extLst>
              <a:ext uri="{FF2B5EF4-FFF2-40B4-BE49-F238E27FC236}">
                <a16:creationId xmlns:a16="http://schemas.microsoft.com/office/drawing/2014/main" id="{6A43BEB4-9DD8-41BD-8D0A-46CC6425635B}"/>
              </a:ext>
            </a:extLst>
          </p:cNvPr>
          <p:cNvSpPr>
            <a:spLocks noGrp="1"/>
          </p:cNvSpPr>
          <p:nvPr>
            <p:ph idx="1"/>
          </p:nvPr>
        </p:nvSpPr>
        <p:spPr/>
        <p:txBody>
          <a:bodyPr>
            <a:normAutofit fontScale="92500"/>
          </a:bodyPr>
          <a:lstStyle/>
          <a:p>
            <a:r>
              <a:rPr lang="en-US" dirty="0">
                <a:latin typeface="Georgia" panose="02040502050405020303" pitchFamily="18" charset="0"/>
              </a:rPr>
              <a:t>I only write “real code” occasionally, with my last big project in 2012.</a:t>
            </a:r>
          </a:p>
          <a:p>
            <a:r>
              <a:rPr lang="en-US" dirty="0">
                <a:latin typeface="Georgia" panose="02040502050405020303" pitchFamily="18" charset="0"/>
              </a:rPr>
              <a:t>I have spent lots of time in too many languages:</a:t>
            </a:r>
          </a:p>
          <a:p>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a:p>
            <a:r>
              <a:rPr lang="en-US" dirty="0">
                <a:latin typeface="Georgia" panose="02040502050405020303" pitchFamily="18" charset="0"/>
              </a:rPr>
              <a:t>Usually this is confusing, but sometimes – like today! – it’s helpful.</a:t>
            </a:r>
          </a:p>
        </p:txBody>
      </p:sp>
      <p:graphicFrame>
        <p:nvGraphicFramePr>
          <p:cNvPr id="4" name="Object 3">
            <a:extLst>
              <a:ext uri="{FF2B5EF4-FFF2-40B4-BE49-F238E27FC236}">
                <a16:creationId xmlns:a16="http://schemas.microsoft.com/office/drawing/2014/main" id="{D598B7F4-89DD-418E-952D-FBD15212FECB}"/>
              </a:ext>
            </a:extLst>
          </p:cNvPr>
          <p:cNvGraphicFramePr>
            <a:graphicFrameLocks noChangeAspect="1"/>
          </p:cNvGraphicFramePr>
          <p:nvPr>
            <p:extLst>
              <p:ext uri="{D42A27DB-BD31-4B8C-83A1-F6EECF244321}">
                <p14:modId xmlns:p14="http://schemas.microsoft.com/office/powerpoint/2010/main" val="1674978770"/>
              </p:ext>
            </p:extLst>
          </p:nvPr>
        </p:nvGraphicFramePr>
        <p:xfrm>
          <a:off x="7853297" y="18085"/>
          <a:ext cx="4338703" cy="1196075"/>
        </p:xfrm>
        <a:graphic>
          <a:graphicData uri="http://schemas.openxmlformats.org/presentationml/2006/ole">
            <mc:AlternateContent xmlns:mc="http://schemas.openxmlformats.org/markup-compatibility/2006">
              <mc:Choice xmlns:v="urn:schemas-microsoft-com:vml" Requires="v">
                <p:oleObj spid="_x0000_s2163" r:id="rId4" imgW="14056920" imgH="3885480" progId="">
                  <p:embed/>
                </p:oleObj>
              </mc:Choice>
              <mc:Fallback>
                <p:oleObj r:id="rId4" imgW="14056920" imgH="3885480" progId="">
                  <p:embed/>
                  <p:pic>
                    <p:nvPicPr>
                      <p:cNvPr id="0" name=""/>
                      <p:cNvPicPr/>
                      <p:nvPr/>
                    </p:nvPicPr>
                    <p:blipFill>
                      <a:blip r:embed="rId5"/>
                      <a:stretch>
                        <a:fillRect/>
                      </a:stretch>
                    </p:blipFill>
                    <p:spPr>
                      <a:xfrm>
                        <a:off x="7853297" y="18085"/>
                        <a:ext cx="4338703" cy="119607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CFEECF89-C9D3-4F9B-AB40-1E4998C560B3}"/>
              </a:ext>
            </a:extLst>
          </p:cNvPr>
          <p:cNvSpPr txBox="1"/>
          <p:nvPr/>
        </p:nvSpPr>
        <p:spPr>
          <a:xfrm>
            <a:off x="1390052" y="2951493"/>
            <a:ext cx="3418114"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Georgia" panose="02040502050405020303" pitchFamily="18" charset="0"/>
              </a:rPr>
              <a:t>ZX81 BASIC</a:t>
            </a:r>
          </a:p>
          <a:p>
            <a:pPr marL="285750" indent="-285750">
              <a:buFont typeface="Arial" panose="020B0604020202020204" pitchFamily="34" charset="0"/>
              <a:buChar char="•"/>
            </a:pPr>
            <a:r>
              <a:rPr lang="en-US" sz="2400" dirty="0" err="1">
                <a:latin typeface="Georgia" panose="02040502050405020303" pitchFamily="18" charset="0"/>
              </a:rPr>
              <a:t>Applesoft</a:t>
            </a:r>
            <a:r>
              <a:rPr lang="en-US" sz="2400" dirty="0">
                <a:latin typeface="Georgia" panose="02040502050405020303" pitchFamily="18" charset="0"/>
              </a:rPr>
              <a:t> BASIC</a:t>
            </a:r>
          </a:p>
          <a:p>
            <a:pPr marL="285750" indent="-285750">
              <a:buFont typeface="Arial" panose="020B0604020202020204" pitchFamily="34" charset="0"/>
              <a:buChar char="•"/>
            </a:pPr>
            <a:r>
              <a:rPr lang="en-US" sz="2400" dirty="0">
                <a:latin typeface="Georgia" panose="02040502050405020303" pitchFamily="18" charset="0"/>
              </a:rPr>
              <a:t>Assembler</a:t>
            </a:r>
          </a:p>
          <a:p>
            <a:pPr marL="285750" indent="-285750">
              <a:buFont typeface="Arial" panose="020B0604020202020204" pitchFamily="34" charset="0"/>
              <a:buChar char="•"/>
            </a:pPr>
            <a:r>
              <a:rPr lang="en-US" sz="2400" dirty="0">
                <a:latin typeface="Georgia" panose="02040502050405020303" pitchFamily="18" charset="0"/>
              </a:rPr>
              <a:t>Spreadsheets</a:t>
            </a:r>
          </a:p>
          <a:p>
            <a:pPr marL="285750" indent="-285750">
              <a:buFont typeface="Arial" panose="020B0604020202020204" pitchFamily="34" charset="0"/>
              <a:buChar char="•"/>
            </a:pPr>
            <a:r>
              <a:rPr lang="en-US" sz="2400" dirty="0">
                <a:latin typeface="Georgia" panose="02040502050405020303" pitchFamily="18" charset="0"/>
              </a:rPr>
              <a:t>HyperCard</a:t>
            </a:r>
          </a:p>
          <a:p>
            <a:pPr marL="285750" indent="-285750">
              <a:buFont typeface="Arial" panose="020B0604020202020204" pitchFamily="34" charset="0"/>
              <a:buChar char="•"/>
            </a:pPr>
            <a:r>
              <a:rPr lang="en-US" sz="2400" dirty="0">
                <a:latin typeface="Georgia" panose="02040502050405020303" pitchFamily="18" charset="0"/>
              </a:rPr>
              <a:t>C</a:t>
            </a:r>
          </a:p>
        </p:txBody>
      </p:sp>
      <p:sp>
        <p:nvSpPr>
          <p:cNvPr id="6" name="TextBox 5">
            <a:extLst>
              <a:ext uri="{FF2B5EF4-FFF2-40B4-BE49-F238E27FC236}">
                <a16:creationId xmlns:a16="http://schemas.microsoft.com/office/drawing/2014/main" id="{0E2AEB5A-6A4E-486D-95B7-BD48097711A8}"/>
              </a:ext>
            </a:extLst>
          </p:cNvPr>
          <p:cNvSpPr txBox="1"/>
          <p:nvPr/>
        </p:nvSpPr>
        <p:spPr>
          <a:xfrm>
            <a:off x="6545943" y="8810171"/>
            <a:ext cx="184731" cy="369332"/>
          </a:xfrm>
          <a:prstGeom prst="rect">
            <a:avLst/>
          </a:prstGeom>
          <a:noFill/>
        </p:spPr>
        <p:txBody>
          <a:bodyPr wrap="none" rtlCol="0">
            <a:spAutoFit/>
          </a:bodyPr>
          <a:lstStyle/>
          <a:p>
            <a:endParaRPr lang="en-US" dirty="0">
              <a:latin typeface="Georgia" panose="02040502050405020303" pitchFamily="18" charset="0"/>
            </a:endParaRPr>
          </a:p>
        </p:txBody>
      </p:sp>
      <p:sp>
        <p:nvSpPr>
          <p:cNvPr id="7" name="TextBox 6">
            <a:extLst>
              <a:ext uri="{FF2B5EF4-FFF2-40B4-BE49-F238E27FC236}">
                <a16:creationId xmlns:a16="http://schemas.microsoft.com/office/drawing/2014/main" id="{F3F5C256-515F-420B-ACB0-72C0A25D5FC2}"/>
              </a:ext>
            </a:extLst>
          </p:cNvPr>
          <p:cNvSpPr txBox="1"/>
          <p:nvPr/>
        </p:nvSpPr>
        <p:spPr>
          <a:xfrm>
            <a:off x="4924281" y="2929635"/>
            <a:ext cx="3418114"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Georgia" panose="02040502050405020303" pitchFamily="18" charset="0"/>
              </a:rPr>
              <a:t>HTML</a:t>
            </a:r>
          </a:p>
          <a:p>
            <a:pPr marL="285750" indent="-285750">
              <a:buFont typeface="Arial" panose="020B0604020202020204" pitchFamily="34" charset="0"/>
              <a:buChar char="•"/>
            </a:pPr>
            <a:r>
              <a:rPr lang="en-US" sz="2400" dirty="0">
                <a:latin typeface="Georgia" panose="02040502050405020303" pitchFamily="18" charset="0"/>
              </a:rPr>
              <a:t>Asymetrix </a:t>
            </a:r>
            <a:r>
              <a:rPr lang="en-US" sz="2400" dirty="0" err="1">
                <a:latin typeface="Georgia" panose="02040502050405020303" pitchFamily="18" charset="0"/>
              </a:rPr>
              <a:t>Toolbook</a:t>
            </a:r>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JavaScript</a:t>
            </a:r>
          </a:p>
          <a:p>
            <a:pPr marL="285750" indent="-285750">
              <a:buFont typeface="Arial" panose="020B0604020202020204" pitchFamily="34" charset="0"/>
              <a:buChar char="•"/>
            </a:pPr>
            <a:r>
              <a:rPr lang="en-US" sz="2400" dirty="0">
                <a:latin typeface="Georgia" panose="02040502050405020303" pitchFamily="18" charset="0"/>
              </a:rPr>
              <a:t>CSS</a:t>
            </a:r>
          </a:p>
          <a:p>
            <a:pPr marL="285750" indent="-285750">
              <a:buFont typeface="Arial" panose="020B0604020202020204" pitchFamily="34" charset="0"/>
              <a:buChar char="•"/>
            </a:pPr>
            <a:r>
              <a:rPr lang="en-US" sz="2400" dirty="0">
                <a:latin typeface="Georgia" panose="02040502050405020303" pitchFamily="18" charset="0"/>
              </a:rPr>
              <a:t>VBScript, VBA</a:t>
            </a:r>
          </a:p>
          <a:p>
            <a:pPr marL="285750" indent="-285750">
              <a:buFont typeface="Arial" panose="020B0604020202020204" pitchFamily="34" charset="0"/>
              <a:buChar char="•"/>
            </a:pPr>
            <a:r>
              <a:rPr lang="en-US" sz="2400" dirty="0">
                <a:latin typeface="Georgia" panose="02040502050405020303" pitchFamily="18" charset="0"/>
              </a:rPr>
              <a:t>XML, XSLT, X*</a:t>
            </a:r>
          </a:p>
          <a:p>
            <a:pPr marL="285750" indent="-285750">
              <a:buFont typeface="Arial" panose="020B0604020202020204" pitchFamily="34" charset="0"/>
              <a:buChar char="•"/>
            </a:pPr>
            <a:endParaRPr lang="en-US" sz="2400" dirty="0">
              <a:latin typeface="Georgia" panose="02040502050405020303" pitchFamily="18" charset="0"/>
            </a:endParaRPr>
          </a:p>
        </p:txBody>
      </p:sp>
      <p:sp>
        <p:nvSpPr>
          <p:cNvPr id="8" name="TextBox 7">
            <a:extLst>
              <a:ext uri="{FF2B5EF4-FFF2-40B4-BE49-F238E27FC236}">
                <a16:creationId xmlns:a16="http://schemas.microsoft.com/office/drawing/2014/main" id="{17055634-1B80-40A2-9724-569E7E0641F0}"/>
              </a:ext>
            </a:extLst>
          </p:cNvPr>
          <p:cNvSpPr txBox="1"/>
          <p:nvPr/>
        </p:nvSpPr>
        <p:spPr>
          <a:xfrm>
            <a:off x="8458510" y="2895938"/>
            <a:ext cx="3418114" cy="2308324"/>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Georgia" panose="02040502050405020303" pitchFamily="18" charset="0"/>
              </a:rPr>
              <a:t>SQL</a:t>
            </a:r>
          </a:p>
          <a:p>
            <a:pPr marL="285750" indent="-285750">
              <a:buFont typeface="Arial" panose="020B0604020202020204" pitchFamily="34" charset="0"/>
              <a:buChar char="•"/>
            </a:pPr>
            <a:r>
              <a:rPr lang="en-US" sz="2400" dirty="0">
                <a:latin typeface="Georgia" panose="02040502050405020303" pitchFamily="18" charset="0"/>
              </a:rPr>
              <a:t>Java</a:t>
            </a:r>
          </a:p>
          <a:p>
            <a:pPr marL="285750" indent="-285750">
              <a:buFont typeface="Arial" panose="020B0604020202020204" pitchFamily="34" charset="0"/>
              <a:buChar char="•"/>
            </a:pPr>
            <a:r>
              <a:rPr lang="en-US" sz="2400" dirty="0">
                <a:latin typeface="Georgia" panose="02040502050405020303" pitchFamily="18" charset="0"/>
              </a:rPr>
              <a:t>Ruby</a:t>
            </a:r>
          </a:p>
          <a:p>
            <a:pPr marL="285750" indent="-285750">
              <a:buFont typeface="Arial" panose="020B0604020202020204" pitchFamily="34" charset="0"/>
              <a:buChar char="•"/>
            </a:pPr>
            <a:r>
              <a:rPr lang="en-US" sz="2400" dirty="0">
                <a:latin typeface="Georgia" panose="02040502050405020303" pitchFamily="18" charset="0"/>
              </a:rPr>
              <a:t>Erlang</a:t>
            </a:r>
          </a:p>
          <a:p>
            <a:pPr marL="285750" indent="-285750">
              <a:buFont typeface="Arial" panose="020B0604020202020204" pitchFamily="34" charset="0"/>
              <a:buChar char="•"/>
            </a:pPr>
            <a:r>
              <a:rPr lang="en-US" sz="2400" dirty="0">
                <a:latin typeface="Georgia" panose="02040502050405020303" pitchFamily="18" charset="0"/>
              </a:rPr>
              <a:t>Elixir</a:t>
            </a:r>
          </a:p>
          <a:p>
            <a:pPr marL="285750" indent="-285750">
              <a:buFont typeface="Arial" panose="020B0604020202020204" pitchFamily="34" charset="0"/>
              <a:buChar char="•"/>
            </a:pPr>
            <a:r>
              <a:rPr lang="en-US" sz="2400" dirty="0">
                <a:latin typeface="Georgia" panose="02040502050405020303" pitchFamily="18" charset="0"/>
              </a:rPr>
              <a:t>Crystal</a:t>
            </a:r>
          </a:p>
        </p:txBody>
      </p:sp>
    </p:spTree>
    <p:extLst>
      <p:ext uri="{BB962C8B-B14F-4D97-AF65-F5344CB8AC3E}">
        <p14:creationId xmlns:p14="http://schemas.microsoft.com/office/powerpoint/2010/main" val="4226358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6B81-25C5-4040-A7B2-9D72BFE2CA4C}"/>
              </a:ext>
            </a:extLst>
          </p:cNvPr>
          <p:cNvSpPr>
            <a:spLocks noGrp="1"/>
          </p:cNvSpPr>
          <p:nvPr>
            <p:ph type="title"/>
          </p:nvPr>
        </p:nvSpPr>
        <p:spPr/>
        <p:txBody>
          <a:bodyPr/>
          <a:lstStyle/>
          <a:p>
            <a:r>
              <a:rPr lang="en-US" dirty="0">
                <a:latin typeface="Georgia" panose="02040502050405020303" pitchFamily="18" charset="0"/>
              </a:rPr>
              <a:t>Please Use It For Good</a:t>
            </a:r>
          </a:p>
        </p:txBody>
      </p:sp>
      <p:sp>
        <p:nvSpPr>
          <p:cNvPr id="3" name="Content Placeholder 2">
            <a:extLst>
              <a:ext uri="{FF2B5EF4-FFF2-40B4-BE49-F238E27FC236}">
                <a16:creationId xmlns:a16="http://schemas.microsoft.com/office/drawing/2014/main" id="{F3D6C00A-1E66-4E74-BE59-065B636A6810}"/>
              </a:ext>
            </a:extLst>
          </p:cNvPr>
          <p:cNvSpPr>
            <a:spLocks noGrp="1"/>
          </p:cNvSpPr>
          <p:nvPr>
            <p:ph idx="1"/>
          </p:nvPr>
        </p:nvSpPr>
        <p:spPr>
          <a:xfrm>
            <a:off x="838200" y="1825625"/>
            <a:ext cx="10515600" cy="4351338"/>
          </a:xfrm>
        </p:spPr>
        <p:txBody>
          <a:bodyPr>
            <a:normAutofit/>
          </a:bodyPr>
          <a:lstStyle/>
          <a:p>
            <a:pPr marL="0" indent="0">
              <a:lnSpc>
                <a:spcPct val="100000"/>
              </a:lnSpc>
              <a:buNone/>
            </a:pPr>
            <a:r>
              <a:rPr lang="en-US" sz="3600" dirty="0">
                <a:latin typeface="Georgia" panose="02040502050405020303" pitchFamily="18" charset="0"/>
              </a:rPr>
              <a:t>I’ll let you determine what “good” means, but think about it. </a:t>
            </a:r>
          </a:p>
          <a:p>
            <a:pPr marL="0" indent="0">
              <a:lnSpc>
                <a:spcPct val="100000"/>
              </a:lnSpc>
              <a:buNone/>
            </a:pPr>
            <a:endParaRPr lang="en-US" sz="3600" dirty="0">
              <a:latin typeface="Georgia" panose="02040502050405020303" pitchFamily="18" charset="0"/>
            </a:endParaRPr>
          </a:p>
          <a:p>
            <a:pPr marL="0" indent="0">
              <a:lnSpc>
                <a:spcPct val="100000"/>
              </a:lnSpc>
              <a:buNone/>
            </a:pPr>
            <a:r>
              <a:rPr lang="en-US" sz="3600" dirty="0">
                <a:latin typeface="Georgia" panose="02040502050405020303" pitchFamily="18" charset="0"/>
              </a:rPr>
              <a:t>Please try to use Elixir and Crystal’s powers for projects that make the world a better place, or at least not a worse place.</a:t>
            </a:r>
          </a:p>
        </p:txBody>
      </p:sp>
    </p:spTree>
    <p:extLst>
      <p:ext uri="{BB962C8B-B14F-4D97-AF65-F5344CB8AC3E}">
        <p14:creationId xmlns:p14="http://schemas.microsoft.com/office/powerpoint/2010/main" val="2794421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400C-2A4F-41AD-ACB9-4703D0E06861}"/>
              </a:ext>
            </a:extLst>
          </p:cNvPr>
          <p:cNvSpPr>
            <a:spLocks noGrp="1"/>
          </p:cNvSpPr>
          <p:nvPr>
            <p:ph type="ctrTitle"/>
          </p:nvPr>
        </p:nvSpPr>
        <p:spPr>
          <a:xfrm>
            <a:off x="1662112" y="198452"/>
            <a:ext cx="9144000" cy="1147762"/>
          </a:xfrm>
        </p:spPr>
        <p:txBody>
          <a:bodyPr/>
          <a:lstStyle/>
          <a:p>
            <a:r>
              <a:rPr lang="en-US" b="1" dirty="0">
                <a:latin typeface="Georgia" panose="02040502050405020303" pitchFamily="18" charset="0"/>
              </a:rPr>
              <a:t>Children</a:t>
            </a:r>
            <a:r>
              <a:rPr lang="en-US" dirty="0">
                <a:latin typeface="Georgia" panose="02040502050405020303" pitchFamily="18" charset="0"/>
              </a:rPr>
              <a:t> </a:t>
            </a:r>
            <a:r>
              <a:rPr lang="en-US" b="1" dirty="0">
                <a:latin typeface="Georgia" panose="02040502050405020303" pitchFamily="18" charset="0"/>
              </a:rPr>
              <a:t>of Ruby</a:t>
            </a:r>
          </a:p>
        </p:txBody>
      </p:sp>
      <p:sp>
        <p:nvSpPr>
          <p:cNvPr id="3" name="Subtitle 2">
            <a:extLst>
              <a:ext uri="{FF2B5EF4-FFF2-40B4-BE49-F238E27FC236}">
                <a16:creationId xmlns:a16="http://schemas.microsoft.com/office/drawing/2014/main" id="{56CFE46D-DB33-4F80-AA27-FC2A17770E6C}"/>
              </a:ext>
            </a:extLst>
          </p:cNvPr>
          <p:cNvSpPr>
            <a:spLocks noGrp="1"/>
          </p:cNvSpPr>
          <p:nvPr>
            <p:ph type="subTitle" idx="1"/>
          </p:nvPr>
        </p:nvSpPr>
        <p:spPr>
          <a:xfrm>
            <a:off x="1662112" y="1751371"/>
            <a:ext cx="9144000" cy="2816819"/>
          </a:xfrm>
        </p:spPr>
        <p:txBody>
          <a:bodyPr>
            <a:normAutofit/>
          </a:bodyPr>
          <a:lstStyle/>
          <a:p>
            <a:r>
              <a:rPr lang="en-US" sz="3600" dirty="0">
                <a:latin typeface="Georgia" panose="02040502050405020303" pitchFamily="18" charset="0"/>
              </a:rPr>
              <a:t>The different worlds of Elixir and Crystal</a:t>
            </a:r>
          </a:p>
          <a:p>
            <a:endParaRPr lang="en-US" dirty="0">
              <a:latin typeface="Georgia" panose="02040502050405020303" pitchFamily="18" charset="0"/>
            </a:endParaRPr>
          </a:p>
          <a:p>
            <a:r>
              <a:rPr lang="en-US" dirty="0">
                <a:latin typeface="Georgia" panose="02040502050405020303" pitchFamily="18" charset="0"/>
              </a:rPr>
              <a:t>Simon St.Laurent</a:t>
            </a:r>
          </a:p>
          <a:p>
            <a:r>
              <a:rPr lang="en-US" dirty="0">
                <a:latin typeface="Georgia" panose="02040502050405020303" pitchFamily="18" charset="0"/>
              </a:rPr>
              <a:t>@</a:t>
            </a:r>
            <a:r>
              <a:rPr lang="en-US" dirty="0" err="1">
                <a:latin typeface="Georgia" panose="02040502050405020303" pitchFamily="18" charset="0"/>
              </a:rPr>
              <a:t>simonstl</a:t>
            </a:r>
            <a:endParaRPr lang="en-US" dirty="0">
              <a:latin typeface="Georgia" panose="02040502050405020303" pitchFamily="18" charset="0"/>
            </a:endParaRPr>
          </a:p>
          <a:p>
            <a:r>
              <a:rPr lang="en-US" dirty="0">
                <a:latin typeface="Georgia" panose="02040502050405020303" pitchFamily="18" charset="0"/>
              </a:rPr>
              <a:t>Content Manager, LinkedIn Learning</a:t>
            </a:r>
          </a:p>
        </p:txBody>
      </p:sp>
      <p:pic>
        <p:nvPicPr>
          <p:cNvPr id="5" name="Picture 4">
            <a:extLst>
              <a:ext uri="{FF2B5EF4-FFF2-40B4-BE49-F238E27FC236}">
                <a16:creationId xmlns:a16="http://schemas.microsoft.com/office/drawing/2014/main" id="{A1E2951D-337B-418C-B455-8642CF194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32" y="5318139"/>
            <a:ext cx="3205262" cy="1341409"/>
          </a:xfrm>
          <a:prstGeom prst="rect">
            <a:avLst/>
          </a:prstGeom>
        </p:spPr>
      </p:pic>
      <p:graphicFrame>
        <p:nvGraphicFramePr>
          <p:cNvPr id="6" name="Object 5">
            <a:extLst>
              <a:ext uri="{FF2B5EF4-FFF2-40B4-BE49-F238E27FC236}">
                <a16:creationId xmlns:a16="http://schemas.microsoft.com/office/drawing/2014/main" id="{F071BAAB-C8AF-4656-BD95-6670F195FC61}"/>
              </a:ext>
            </a:extLst>
          </p:cNvPr>
          <p:cNvGraphicFramePr>
            <a:graphicFrameLocks noChangeAspect="1"/>
          </p:cNvGraphicFramePr>
          <p:nvPr/>
        </p:nvGraphicFramePr>
        <p:xfrm>
          <a:off x="10026650" y="4268787"/>
          <a:ext cx="2165350" cy="2571750"/>
        </p:xfrm>
        <a:graphic>
          <a:graphicData uri="http://schemas.openxmlformats.org/presentationml/2006/ole">
            <mc:AlternateContent xmlns:mc="http://schemas.openxmlformats.org/markup-compatibility/2006">
              <mc:Choice xmlns:v="urn:schemas-microsoft-com:vml" Requires="v">
                <p:oleObj spid="_x0000_s10278" r:id="rId5" imgW="8634600" imgH="10272960" progId="">
                  <p:embed/>
                </p:oleObj>
              </mc:Choice>
              <mc:Fallback>
                <p:oleObj r:id="rId5" imgW="8634600" imgH="10272960" progId="">
                  <p:embed/>
                  <p:pic>
                    <p:nvPicPr>
                      <p:cNvPr id="6" name="Object 5">
                        <a:extLst>
                          <a:ext uri="{FF2B5EF4-FFF2-40B4-BE49-F238E27FC236}">
                            <a16:creationId xmlns:a16="http://schemas.microsoft.com/office/drawing/2014/main" id="{F071BAAB-C8AF-4656-BD95-6670F195FC61}"/>
                          </a:ext>
                        </a:extLst>
                      </p:cNvPr>
                      <p:cNvPicPr/>
                      <p:nvPr/>
                    </p:nvPicPr>
                    <p:blipFill>
                      <a:blip r:embed="rId6"/>
                      <a:stretch>
                        <a:fillRect/>
                      </a:stretch>
                    </p:blipFill>
                    <p:spPr>
                      <a:xfrm>
                        <a:off x="10026650" y="4268787"/>
                        <a:ext cx="2165350" cy="2571750"/>
                      </a:xfrm>
                      <a:prstGeom prst="rect">
                        <a:avLst/>
                      </a:prstGeom>
                    </p:spPr>
                  </p:pic>
                </p:oleObj>
              </mc:Fallback>
            </mc:AlternateContent>
          </a:graphicData>
        </a:graphic>
      </p:graphicFrame>
    </p:spTree>
    <p:extLst>
      <p:ext uri="{BB962C8B-B14F-4D97-AF65-F5344CB8AC3E}">
        <p14:creationId xmlns:p14="http://schemas.microsoft.com/office/powerpoint/2010/main" val="548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A002-62CC-4EE7-A9BA-9552FC5E6798}"/>
              </a:ext>
            </a:extLst>
          </p:cNvPr>
          <p:cNvSpPr>
            <a:spLocks noGrp="1"/>
          </p:cNvSpPr>
          <p:nvPr>
            <p:ph type="title"/>
          </p:nvPr>
        </p:nvSpPr>
        <p:spPr/>
        <p:txBody>
          <a:bodyPr/>
          <a:lstStyle/>
          <a:p>
            <a:r>
              <a:rPr lang="en-US" dirty="0">
                <a:latin typeface="Georgia" panose="02040502050405020303" pitchFamily="18" charset="0"/>
              </a:rPr>
              <a:t>Educating (I hope)</a:t>
            </a:r>
          </a:p>
        </p:txBody>
      </p:sp>
      <p:graphicFrame>
        <p:nvGraphicFramePr>
          <p:cNvPr id="4" name="Object 3">
            <a:extLst>
              <a:ext uri="{FF2B5EF4-FFF2-40B4-BE49-F238E27FC236}">
                <a16:creationId xmlns:a16="http://schemas.microsoft.com/office/drawing/2014/main" id="{D598B7F4-89DD-418E-952D-FBD15212FECB}"/>
              </a:ext>
            </a:extLst>
          </p:cNvPr>
          <p:cNvGraphicFramePr>
            <a:graphicFrameLocks noChangeAspect="1"/>
          </p:cNvGraphicFramePr>
          <p:nvPr/>
        </p:nvGraphicFramePr>
        <p:xfrm>
          <a:off x="7853297" y="18085"/>
          <a:ext cx="4338703" cy="1196075"/>
        </p:xfrm>
        <a:graphic>
          <a:graphicData uri="http://schemas.openxmlformats.org/presentationml/2006/ole">
            <mc:AlternateContent xmlns:mc="http://schemas.openxmlformats.org/markup-compatibility/2006">
              <mc:Choice xmlns:v="urn:schemas-microsoft-com:vml" Requires="v">
                <p:oleObj spid="_x0000_s3187" r:id="rId4" imgW="14056920" imgH="3885480" progId="">
                  <p:embed/>
                </p:oleObj>
              </mc:Choice>
              <mc:Fallback>
                <p:oleObj r:id="rId4" imgW="14056920" imgH="3885480" progId="">
                  <p:embed/>
                  <p:pic>
                    <p:nvPicPr>
                      <p:cNvPr id="4" name="Object 3">
                        <a:extLst>
                          <a:ext uri="{FF2B5EF4-FFF2-40B4-BE49-F238E27FC236}">
                            <a16:creationId xmlns:a16="http://schemas.microsoft.com/office/drawing/2014/main" id="{D598B7F4-89DD-418E-952D-FBD15212FECB}"/>
                          </a:ext>
                        </a:extLst>
                      </p:cNvPr>
                      <p:cNvPicPr/>
                      <p:nvPr/>
                    </p:nvPicPr>
                    <p:blipFill>
                      <a:blip r:embed="rId5"/>
                      <a:stretch>
                        <a:fillRect/>
                      </a:stretch>
                    </p:blipFill>
                    <p:spPr>
                      <a:xfrm>
                        <a:off x="7853297" y="18085"/>
                        <a:ext cx="4338703" cy="1196075"/>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2792ACB4-58F5-474F-880D-27859EB1F3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7783" y="2196369"/>
            <a:ext cx="2222046" cy="1314614"/>
          </a:xfrm>
          <a:prstGeom prst="rect">
            <a:avLst/>
          </a:prstGeom>
        </p:spPr>
      </p:pic>
      <p:grpSp>
        <p:nvGrpSpPr>
          <p:cNvPr id="22" name="Group 21">
            <a:extLst>
              <a:ext uri="{FF2B5EF4-FFF2-40B4-BE49-F238E27FC236}">
                <a16:creationId xmlns:a16="http://schemas.microsoft.com/office/drawing/2014/main" id="{25A4532E-700A-4B10-B65D-21A1F974E156}"/>
              </a:ext>
            </a:extLst>
          </p:cNvPr>
          <p:cNvGrpSpPr/>
          <p:nvPr/>
        </p:nvGrpSpPr>
        <p:grpSpPr>
          <a:xfrm>
            <a:off x="9105296" y="4876498"/>
            <a:ext cx="2948365" cy="1200329"/>
            <a:chOff x="9119809" y="3371850"/>
            <a:chExt cx="2948365" cy="1200329"/>
          </a:xfrm>
        </p:grpSpPr>
        <p:sp>
          <p:nvSpPr>
            <p:cNvPr id="11" name="TextBox 10">
              <a:extLst>
                <a:ext uri="{FF2B5EF4-FFF2-40B4-BE49-F238E27FC236}">
                  <a16:creationId xmlns:a16="http://schemas.microsoft.com/office/drawing/2014/main" id="{5CE01F59-39E4-4495-A273-B299268812D3}"/>
                </a:ext>
              </a:extLst>
            </p:cNvPr>
            <p:cNvSpPr txBox="1"/>
            <p:nvPr/>
          </p:nvSpPr>
          <p:spPr>
            <a:xfrm>
              <a:off x="9119809" y="3371850"/>
              <a:ext cx="2948365" cy="1200329"/>
            </a:xfrm>
            <a:prstGeom prst="rect">
              <a:avLst/>
            </a:prstGeom>
            <a:solidFill>
              <a:schemeClr val="tx1"/>
            </a:solidFill>
          </p:spPr>
          <p:txBody>
            <a:bodyPr wrap="square" rtlCol="0">
              <a:spAutoFit/>
            </a:bodyPr>
            <a:lstStyle/>
            <a:p>
              <a:endParaRPr lang="en-US" dirty="0">
                <a:latin typeface="Georgia" panose="02040502050405020303" pitchFamily="18" charset="0"/>
              </a:endParaRPr>
            </a:p>
            <a:p>
              <a:r>
                <a:rPr lang="en-US" dirty="0">
                  <a:latin typeface="Georgia" panose="02040502050405020303" pitchFamily="18" charset="0"/>
                </a:rPr>
                <a:t>  </a:t>
              </a:r>
              <a:br>
                <a:rPr lang="en-US" dirty="0">
                  <a:latin typeface="Georgia" panose="02040502050405020303" pitchFamily="18" charset="0"/>
                </a:rPr>
              </a:br>
              <a:br>
                <a:rPr lang="en-US" dirty="0">
                  <a:latin typeface="Georgia" panose="02040502050405020303" pitchFamily="18" charset="0"/>
                </a:rPr>
              </a:br>
              <a:endParaRPr lang="en-US" dirty="0">
                <a:latin typeface="Georgia" panose="02040502050405020303" pitchFamily="18" charset="0"/>
              </a:endParaRPr>
            </a:p>
          </p:txBody>
        </p:sp>
        <p:pic>
          <p:nvPicPr>
            <p:cNvPr id="10" name="Graphic 9">
              <a:extLst>
                <a:ext uri="{FF2B5EF4-FFF2-40B4-BE49-F238E27FC236}">
                  <a16:creationId xmlns:a16="http://schemas.microsoft.com/office/drawing/2014/main" id="{4ECD48AE-E893-4C04-8711-E6541EC393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11733" y="3699089"/>
              <a:ext cx="2813579" cy="615738"/>
            </a:xfrm>
            <a:prstGeom prst="rect">
              <a:avLst/>
            </a:prstGeom>
          </p:spPr>
        </p:pic>
      </p:grpSp>
      <p:pic>
        <p:nvPicPr>
          <p:cNvPr id="13" name="Picture 12">
            <a:extLst>
              <a:ext uri="{FF2B5EF4-FFF2-40B4-BE49-F238E27FC236}">
                <a16:creationId xmlns:a16="http://schemas.microsoft.com/office/drawing/2014/main" id="{3B375A2B-770B-4767-A494-46DB64B8A5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254" y="4520557"/>
            <a:ext cx="1720942" cy="2151177"/>
          </a:xfrm>
          <a:prstGeom prst="rect">
            <a:avLst/>
          </a:prstGeom>
          <a:ln>
            <a:solidFill>
              <a:schemeClr val="accent1"/>
            </a:solidFill>
          </a:ln>
        </p:spPr>
      </p:pic>
      <p:pic>
        <p:nvPicPr>
          <p:cNvPr id="15" name="Picture 14">
            <a:extLst>
              <a:ext uri="{FF2B5EF4-FFF2-40B4-BE49-F238E27FC236}">
                <a16:creationId xmlns:a16="http://schemas.microsoft.com/office/drawing/2014/main" id="{6DB04B29-8181-4447-A81D-C51E09F2DB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2253" y="2152122"/>
            <a:ext cx="1510091" cy="2284373"/>
          </a:xfrm>
          <a:prstGeom prst="rect">
            <a:avLst/>
          </a:prstGeom>
          <a:ln>
            <a:solidFill>
              <a:schemeClr val="accent1"/>
            </a:solidFill>
          </a:ln>
        </p:spPr>
      </p:pic>
      <p:pic>
        <p:nvPicPr>
          <p:cNvPr id="19" name="Picture 18">
            <a:extLst>
              <a:ext uri="{FF2B5EF4-FFF2-40B4-BE49-F238E27FC236}">
                <a16:creationId xmlns:a16="http://schemas.microsoft.com/office/drawing/2014/main" id="{0E09A043-F659-46E2-9815-2CD50FAEC257}"/>
              </a:ext>
            </a:extLst>
          </p:cNvPr>
          <p:cNvPicPr>
            <a:picLocks noChangeAspect="1"/>
          </p:cNvPicPr>
          <p:nvPr/>
        </p:nvPicPr>
        <p:blipFill rotWithShape="1">
          <a:blip r:embed="rId11">
            <a:extLst>
              <a:ext uri="{28A0092B-C50C-407E-A947-70E740481C1C}">
                <a14:useLocalDpi xmlns:a14="http://schemas.microsoft.com/office/drawing/2010/main" val="0"/>
              </a:ext>
            </a:extLst>
          </a:blip>
          <a:srcRect l="12000" r="11920"/>
          <a:stretch/>
        </p:blipFill>
        <p:spPr>
          <a:xfrm>
            <a:off x="5762362" y="2180849"/>
            <a:ext cx="3160960" cy="4466393"/>
          </a:xfrm>
          <a:prstGeom prst="rect">
            <a:avLst/>
          </a:prstGeom>
          <a:ln>
            <a:solidFill>
              <a:schemeClr val="accent1"/>
            </a:solidFill>
          </a:ln>
        </p:spPr>
      </p:pic>
      <p:pic>
        <p:nvPicPr>
          <p:cNvPr id="21" name="Picture 20">
            <a:extLst>
              <a:ext uri="{FF2B5EF4-FFF2-40B4-BE49-F238E27FC236}">
                <a16:creationId xmlns:a16="http://schemas.microsoft.com/office/drawing/2014/main" id="{E1DA0D31-3380-444F-9098-7F646D012D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59459" y="2180849"/>
            <a:ext cx="3420930" cy="4489410"/>
          </a:xfrm>
          <a:prstGeom prst="rect">
            <a:avLst/>
          </a:prstGeom>
        </p:spPr>
      </p:pic>
    </p:spTree>
    <p:extLst>
      <p:ext uri="{BB962C8B-B14F-4D97-AF65-F5344CB8AC3E}">
        <p14:creationId xmlns:p14="http://schemas.microsoft.com/office/powerpoint/2010/main" val="45474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A002-62CC-4EE7-A9BA-9552FC5E6798}"/>
              </a:ext>
            </a:extLst>
          </p:cNvPr>
          <p:cNvSpPr>
            <a:spLocks noGrp="1"/>
          </p:cNvSpPr>
          <p:nvPr>
            <p:ph type="title"/>
          </p:nvPr>
        </p:nvSpPr>
        <p:spPr>
          <a:xfrm>
            <a:off x="838200" y="365125"/>
            <a:ext cx="10515600" cy="849035"/>
          </a:xfrm>
        </p:spPr>
        <p:txBody>
          <a:bodyPr/>
          <a:lstStyle/>
          <a:p>
            <a:r>
              <a:rPr lang="en-US" dirty="0">
                <a:latin typeface="Georgia" panose="02040502050405020303" pitchFamily="18" charset="0"/>
              </a:rPr>
              <a:t>Most recently</a:t>
            </a:r>
          </a:p>
        </p:txBody>
      </p:sp>
      <p:graphicFrame>
        <p:nvGraphicFramePr>
          <p:cNvPr id="4" name="Object 3">
            <a:extLst>
              <a:ext uri="{FF2B5EF4-FFF2-40B4-BE49-F238E27FC236}">
                <a16:creationId xmlns:a16="http://schemas.microsoft.com/office/drawing/2014/main" id="{D598B7F4-89DD-418E-952D-FBD15212FECB}"/>
              </a:ext>
            </a:extLst>
          </p:cNvPr>
          <p:cNvGraphicFramePr>
            <a:graphicFrameLocks noChangeAspect="1"/>
          </p:cNvGraphicFramePr>
          <p:nvPr/>
        </p:nvGraphicFramePr>
        <p:xfrm>
          <a:off x="7853297" y="18085"/>
          <a:ext cx="4338703" cy="1196075"/>
        </p:xfrm>
        <a:graphic>
          <a:graphicData uri="http://schemas.openxmlformats.org/presentationml/2006/ole">
            <mc:AlternateContent xmlns:mc="http://schemas.openxmlformats.org/markup-compatibility/2006">
              <mc:Choice xmlns:v="urn:schemas-microsoft-com:vml" Requires="v">
                <p:oleObj spid="_x0000_s4208" r:id="rId3" imgW="14056920" imgH="3885480" progId="">
                  <p:embed/>
                </p:oleObj>
              </mc:Choice>
              <mc:Fallback>
                <p:oleObj r:id="rId3" imgW="14056920" imgH="3885480" progId="">
                  <p:embed/>
                  <p:pic>
                    <p:nvPicPr>
                      <p:cNvPr id="4" name="Object 3">
                        <a:extLst>
                          <a:ext uri="{FF2B5EF4-FFF2-40B4-BE49-F238E27FC236}">
                            <a16:creationId xmlns:a16="http://schemas.microsoft.com/office/drawing/2014/main" id="{D598B7F4-89DD-418E-952D-FBD15212FECB}"/>
                          </a:ext>
                        </a:extLst>
                      </p:cNvPr>
                      <p:cNvPicPr/>
                      <p:nvPr/>
                    </p:nvPicPr>
                    <p:blipFill>
                      <a:blip r:embed="rId4"/>
                      <a:stretch>
                        <a:fillRect/>
                      </a:stretch>
                    </p:blipFill>
                    <p:spPr>
                      <a:xfrm>
                        <a:off x="7853297" y="18085"/>
                        <a:ext cx="4338703" cy="1196075"/>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94B43A23-EED0-4120-850C-432E90F7B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6867" y="1420874"/>
            <a:ext cx="4477339" cy="5372807"/>
          </a:xfrm>
          <a:prstGeom prst="rect">
            <a:avLst/>
          </a:prstGeom>
          <a:ln>
            <a:solidFill>
              <a:schemeClr val="accent1"/>
            </a:solidFill>
          </a:ln>
        </p:spPr>
      </p:pic>
      <p:pic>
        <p:nvPicPr>
          <p:cNvPr id="9" name="Picture 8">
            <a:extLst>
              <a:ext uri="{FF2B5EF4-FFF2-40B4-BE49-F238E27FC236}">
                <a16:creationId xmlns:a16="http://schemas.microsoft.com/office/drawing/2014/main" id="{160D570E-1E55-4F82-B89D-A8DABAB2A6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794" y="1420874"/>
            <a:ext cx="4095128" cy="5372808"/>
          </a:xfrm>
          <a:prstGeom prst="rect">
            <a:avLst/>
          </a:prstGeom>
          <a:ln>
            <a:solidFill>
              <a:schemeClr val="accent1"/>
            </a:solidFill>
          </a:ln>
        </p:spPr>
      </p:pic>
    </p:spTree>
    <p:extLst>
      <p:ext uri="{BB962C8B-B14F-4D97-AF65-F5344CB8AC3E}">
        <p14:creationId xmlns:p14="http://schemas.microsoft.com/office/powerpoint/2010/main" val="71565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0898-8737-44E5-BE80-9687CDFEC06A}"/>
              </a:ext>
            </a:extLst>
          </p:cNvPr>
          <p:cNvSpPr>
            <a:spLocks noGrp="1"/>
          </p:cNvSpPr>
          <p:nvPr>
            <p:ph type="title"/>
          </p:nvPr>
        </p:nvSpPr>
        <p:spPr/>
        <p:txBody>
          <a:bodyPr/>
          <a:lstStyle/>
          <a:p>
            <a:r>
              <a:rPr lang="en-US" dirty="0">
                <a:latin typeface="Georgia" panose="02040502050405020303" pitchFamily="18" charset="0"/>
              </a:rPr>
              <a:t>Who else is here?</a:t>
            </a:r>
          </a:p>
        </p:txBody>
      </p:sp>
    </p:spTree>
    <p:extLst>
      <p:ext uri="{BB962C8B-B14F-4D97-AF65-F5344CB8AC3E}">
        <p14:creationId xmlns:p14="http://schemas.microsoft.com/office/powerpoint/2010/main" val="20477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0898-8737-44E5-BE80-9687CDFEC06A}"/>
              </a:ext>
            </a:extLst>
          </p:cNvPr>
          <p:cNvSpPr>
            <a:spLocks noGrp="1"/>
          </p:cNvSpPr>
          <p:nvPr>
            <p:ph type="title"/>
          </p:nvPr>
        </p:nvSpPr>
        <p:spPr/>
        <p:txBody>
          <a:bodyPr/>
          <a:lstStyle/>
          <a:p>
            <a:r>
              <a:rPr lang="en-US" dirty="0">
                <a:latin typeface="Georgia" panose="02040502050405020303" pitchFamily="18" charset="0"/>
              </a:rPr>
              <a:t>Ruby is amazing.</a:t>
            </a:r>
          </a:p>
        </p:txBody>
      </p:sp>
    </p:spTree>
    <p:extLst>
      <p:ext uri="{BB962C8B-B14F-4D97-AF65-F5344CB8AC3E}">
        <p14:creationId xmlns:p14="http://schemas.microsoft.com/office/powerpoint/2010/main" val="391554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EF6F-B506-439D-9DED-2737C99D09A7}"/>
              </a:ext>
            </a:extLst>
          </p:cNvPr>
          <p:cNvSpPr>
            <a:spLocks noGrp="1"/>
          </p:cNvSpPr>
          <p:nvPr>
            <p:ph type="title"/>
          </p:nvPr>
        </p:nvSpPr>
        <p:spPr/>
        <p:txBody>
          <a:bodyPr/>
          <a:lstStyle/>
          <a:p>
            <a:r>
              <a:rPr lang="en-US" dirty="0">
                <a:latin typeface="Georgia" panose="02040502050405020303" pitchFamily="18" charset="0"/>
              </a:rPr>
              <a:t>Ruby’s priorities</a:t>
            </a:r>
          </a:p>
        </p:txBody>
      </p:sp>
      <p:sp>
        <p:nvSpPr>
          <p:cNvPr id="3" name="Content Placeholder 2">
            <a:extLst>
              <a:ext uri="{FF2B5EF4-FFF2-40B4-BE49-F238E27FC236}">
                <a16:creationId xmlns:a16="http://schemas.microsoft.com/office/drawing/2014/main" id="{BA6C8C34-DA40-467B-9FF1-98F3F84CBDF1}"/>
              </a:ext>
            </a:extLst>
          </p:cNvPr>
          <p:cNvSpPr>
            <a:spLocks noGrp="1"/>
          </p:cNvSpPr>
          <p:nvPr>
            <p:ph idx="1"/>
          </p:nvPr>
        </p:nvSpPr>
        <p:spPr/>
        <p:txBody>
          <a:bodyPr/>
          <a:lstStyle/>
          <a:p>
            <a:pPr marL="0" indent="0">
              <a:buNone/>
            </a:pPr>
            <a:r>
              <a:rPr lang="en-US" sz="3600" dirty="0">
                <a:latin typeface="Georgia" panose="02040502050405020303" pitchFamily="18" charset="0"/>
              </a:rPr>
              <a:t>“I want to make Ruby users free. I want to give them the freedom to choose.” </a:t>
            </a:r>
          </a:p>
          <a:p>
            <a:pPr marL="0" indent="0" algn="r">
              <a:buNone/>
            </a:pPr>
            <a:r>
              <a:rPr lang="en-US" dirty="0">
                <a:latin typeface="Georgia" panose="02040502050405020303" pitchFamily="18" charset="0"/>
              </a:rPr>
              <a:t>– Matz, at </a:t>
            </a:r>
            <a:r>
              <a:rPr lang="en-US" dirty="0">
                <a:latin typeface="Georgia" panose="02040502050405020303" pitchFamily="18" charset="0"/>
                <a:hlinkClick r:id="rId2"/>
              </a:rPr>
              <a:t>https://www.artima.com/intv/ruby3.html</a:t>
            </a:r>
            <a:endParaRPr lang="en-US" dirty="0">
              <a:latin typeface="Georgia" panose="02040502050405020303" pitchFamily="18" charset="0"/>
            </a:endParaRPr>
          </a:p>
          <a:p>
            <a:pPr marL="0" indent="0" algn="r">
              <a:buNone/>
            </a:pPr>
            <a:endParaRPr lang="en-US" dirty="0">
              <a:latin typeface="Georgia" panose="02040502050405020303" pitchFamily="18" charset="0"/>
            </a:endParaRPr>
          </a:p>
          <a:p>
            <a:pPr marL="0" indent="0">
              <a:buNone/>
            </a:pPr>
            <a:r>
              <a:rPr lang="en-US" sz="3600" dirty="0">
                <a:latin typeface="Georgia" panose="02040502050405020303" pitchFamily="18" charset="0"/>
              </a:rPr>
              <a:t>“Ruby is designed to make programmers happy.</a:t>
            </a:r>
            <a:r>
              <a:rPr lang="en-US" dirty="0">
                <a:latin typeface="Georgia" panose="02040502050405020303" pitchFamily="18" charset="0"/>
              </a:rPr>
              <a:t>” </a:t>
            </a:r>
          </a:p>
          <a:p>
            <a:pPr marL="0" indent="0" algn="r">
              <a:buNone/>
            </a:pPr>
            <a:r>
              <a:rPr lang="en-US" dirty="0">
                <a:latin typeface="Georgia" panose="02040502050405020303" pitchFamily="18" charset="0"/>
              </a:rPr>
              <a:t>– Matz, in </a:t>
            </a:r>
            <a:r>
              <a:rPr lang="en-US" i="1" dirty="0">
                <a:latin typeface="Georgia" panose="02040502050405020303" pitchFamily="18" charset="0"/>
              </a:rPr>
              <a:t>The Ruby Programming Language</a:t>
            </a:r>
            <a:r>
              <a:rPr lang="en-US" dirty="0">
                <a:latin typeface="Georgia" panose="02040502050405020303" pitchFamily="18" charset="0"/>
              </a:rPr>
              <a:t>.</a:t>
            </a:r>
          </a:p>
          <a:p>
            <a:pPr marL="0" indent="0" algn="r">
              <a:buNone/>
            </a:pPr>
            <a:endParaRPr lang="en-US" dirty="0">
              <a:latin typeface="Georgia" panose="02040502050405020303" pitchFamily="18" charset="0"/>
            </a:endParaRPr>
          </a:p>
        </p:txBody>
      </p:sp>
    </p:spTree>
    <p:extLst>
      <p:ext uri="{BB962C8B-B14F-4D97-AF65-F5344CB8AC3E}">
        <p14:creationId xmlns:p14="http://schemas.microsoft.com/office/powerpoint/2010/main" val="1317551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14210</TotalTime>
  <Words>2435</Words>
  <Application>Microsoft Office PowerPoint</Application>
  <PresentationFormat>Widescreen</PresentationFormat>
  <Paragraphs>469</Paragraphs>
  <Slides>41</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41</vt:i4>
      </vt:variant>
    </vt:vector>
  </HeadingPairs>
  <TitlesOfParts>
    <vt:vector size="47" baseType="lpstr">
      <vt:lpstr>Arial</vt:lpstr>
      <vt:lpstr>Calibri</vt:lpstr>
      <vt:lpstr>Calibri Light</vt:lpstr>
      <vt:lpstr>Courier New</vt:lpstr>
      <vt:lpstr>Georgia</vt:lpstr>
      <vt:lpstr>Office Theme</vt:lpstr>
      <vt:lpstr>Children of Ruby</vt:lpstr>
      <vt:lpstr>Where and who?</vt:lpstr>
      <vt:lpstr>Where we are</vt:lpstr>
      <vt:lpstr>Me: a meta-person</vt:lpstr>
      <vt:lpstr>Educating (I hope)</vt:lpstr>
      <vt:lpstr>Most recently</vt:lpstr>
      <vt:lpstr>Who else is here?</vt:lpstr>
      <vt:lpstr>Ruby is amazing.</vt:lpstr>
      <vt:lpstr>Ruby’s priorities</vt:lpstr>
      <vt:lpstr>Ruby achieved its mission</vt:lpstr>
      <vt:lpstr>Why fork?</vt:lpstr>
      <vt:lpstr>The Quiet Forks of 2011-2</vt:lpstr>
      <vt:lpstr>Why Elixir?</vt:lpstr>
      <vt:lpstr>Why Crystal?</vt:lpstr>
      <vt:lpstr>Two newcomers</vt:lpstr>
      <vt:lpstr>Current status</vt:lpstr>
      <vt:lpstr>What’s next</vt:lpstr>
      <vt:lpstr>Show me the code?</vt:lpstr>
      <vt:lpstr>Elixir tries to be friendlier Erlang</vt:lpstr>
      <vt:lpstr>Crystal tries to be friendlier C</vt:lpstr>
      <vt:lpstr>Sometimes all three can (almost) line up</vt:lpstr>
      <vt:lpstr>What changed?</vt:lpstr>
      <vt:lpstr>Both of these children</vt:lpstr>
      <vt:lpstr>Types are the same but different</vt:lpstr>
      <vt:lpstr>Ruby and Crystal and OOP</vt:lpstr>
      <vt:lpstr>Ruby and Crystal support functional</vt:lpstr>
      <vt:lpstr>Elixir is a more drastic shift</vt:lpstr>
      <vt:lpstr>Elixir’s pipe operator</vt:lpstr>
      <vt:lpstr>Messaging models</vt:lpstr>
      <vt:lpstr>Macros and metaprogramming</vt:lpstr>
      <vt:lpstr>What’s in it for me?</vt:lpstr>
      <vt:lpstr>Elixir’s large promises</vt:lpstr>
      <vt:lpstr>Crystal’s large promises</vt:lpstr>
      <vt:lpstr>Resilience</vt:lpstr>
      <vt:lpstr>Performance</vt:lpstr>
      <vt:lpstr>So… which one?</vt:lpstr>
      <vt:lpstr>Why choose Ruby?</vt:lpstr>
      <vt:lpstr>Why choose Elixir?</vt:lpstr>
      <vt:lpstr>Why choose Crystal?</vt:lpstr>
      <vt:lpstr>Please Use It For Good</vt:lpstr>
      <vt:lpstr>Children of Ruby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of Ruby</dc:title>
  <dc:creator>Simon St.Laurent</dc:creator>
  <cp:lastModifiedBy>Simon St.Laurent</cp:lastModifiedBy>
  <cp:revision>152</cp:revision>
  <dcterms:created xsi:type="dcterms:W3CDTF">2019-07-07T11:53:08Z</dcterms:created>
  <dcterms:modified xsi:type="dcterms:W3CDTF">2019-07-18T01:56:44Z</dcterms:modified>
</cp:coreProperties>
</file>